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60" r:id="rId5"/>
  </p:sldMasterIdLst>
  <p:notesMasterIdLst>
    <p:notesMasterId r:id="rId140"/>
  </p:notesMasterIdLst>
  <p:handoutMasterIdLst>
    <p:handoutMasterId r:id="rId141"/>
  </p:handoutMasterIdLst>
  <p:sldIdLst>
    <p:sldId id="1246" r:id="rId6"/>
    <p:sldId id="1378" r:id="rId7"/>
    <p:sldId id="1247" r:id="rId8"/>
    <p:sldId id="1248" r:id="rId9"/>
    <p:sldId id="1249" r:id="rId10"/>
    <p:sldId id="1250" r:id="rId11"/>
    <p:sldId id="709" r:id="rId12"/>
    <p:sldId id="710" r:id="rId13"/>
    <p:sldId id="711" r:id="rId14"/>
    <p:sldId id="712" r:id="rId15"/>
    <p:sldId id="713" r:id="rId16"/>
    <p:sldId id="714" r:id="rId17"/>
    <p:sldId id="715" r:id="rId18"/>
    <p:sldId id="716" r:id="rId19"/>
    <p:sldId id="865" r:id="rId20"/>
    <p:sldId id="718" r:id="rId21"/>
    <p:sldId id="864" r:id="rId22"/>
    <p:sldId id="721" r:id="rId23"/>
    <p:sldId id="722" r:id="rId24"/>
    <p:sldId id="723" r:id="rId25"/>
    <p:sldId id="724" r:id="rId26"/>
    <p:sldId id="725" r:id="rId27"/>
    <p:sldId id="726" r:id="rId28"/>
    <p:sldId id="727" r:id="rId29"/>
    <p:sldId id="728" r:id="rId30"/>
    <p:sldId id="729" r:id="rId31"/>
    <p:sldId id="968" r:id="rId32"/>
    <p:sldId id="732" r:id="rId33"/>
    <p:sldId id="733" r:id="rId34"/>
    <p:sldId id="1104" r:id="rId35"/>
    <p:sldId id="399" r:id="rId36"/>
    <p:sldId id="1036" r:id="rId37"/>
    <p:sldId id="1127" r:id="rId38"/>
    <p:sldId id="1128" r:id="rId39"/>
    <p:sldId id="1129" r:id="rId40"/>
    <p:sldId id="1130" r:id="rId41"/>
    <p:sldId id="1131" r:id="rId42"/>
    <p:sldId id="1132" r:id="rId43"/>
    <p:sldId id="1206" r:id="rId44"/>
    <p:sldId id="1208" r:id="rId45"/>
    <p:sldId id="1209" r:id="rId46"/>
    <p:sldId id="1379" r:id="rId47"/>
    <p:sldId id="1211" r:id="rId48"/>
    <p:sldId id="1210" r:id="rId49"/>
    <p:sldId id="1322" r:id="rId50"/>
    <p:sldId id="1323" r:id="rId51"/>
    <p:sldId id="1324" r:id="rId52"/>
    <p:sldId id="1325" r:id="rId53"/>
    <p:sldId id="1326" r:id="rId54"/>
    <p:sldId id="1327" r:id="rId55"/>
    <p:sldId id="1212" r:id="rId56"/>
    <p:sldId id="1213" r:id="rId57"/>
    <p:sldId id="1214" r:id="rId58"/>
    <p:sldId id="1328" r:id="rId59"/>
    <p:sldId id="1215" r:id="rId60"/>
    <p:sldId id="1216" r:id="rId61"/>
    <p:sldId id="1329" r:id="rId62"/>
    <p:sldId id="1330" r:id="rId63"/>
    <p:sldId id="1217" r:id="rId64"/>
    <p:sldId id="1218" r:id="rId65"/>
    <p:sldId id="1139" r:id="rId66"/>
    <p:sldId id="1138" r:id="rId67"/>
    <p:sldId id="1219" r:id="rId68"/>
    <p:sldId id="294" r:id="rId69"/>
    <p:sldId id="295" r:id="rId70"/>
    <p:sldId id="1221" r:id="rId71"/>
    <p:sldId id="1222" r:id="rId72"/>
    <p:sldId id="1331" r:id="rId73"/>
    <p:sldId id="1332" r:id="rId74"/>
    <p:sldId id="1333" r:id="rId75"/>
    <p:sldId id="1334" r:id="rId76"/>
    <p:sldId id="1335" r:id="rId77"/>
    <p:sldId id="1336" r:id="rId78"/>
    <p:sldId id="1337" r:id="rId79"/>
    <p:sldId id="1338" r:id="rId80"/>
    <p:sldId id="1339" r:id="rId81"/>
    <p:sldId id="297" r:id="rId82"/>
    <p:sldId id="1341" r:id="rId83"/>
    <p:sldId id="1340" r:id="rId84"/>
    <p:sldId id="1342" r:id="rId85"/>
    <p:sldId id="1223" r:id="rId86"/>
    <p:sldId id="1224" r:id="rId87"/>
    <p:sldId id="296" r:id="rId88"/>
    <p:sldId id="298" r:id="rId89"/>
    <p:sldId id="299" r:id="rId90"/>
    <p:sldId id="302" r:id="rId91"/>
    <p:sldId id="1225" r:id="rId92"/>
    <p:sldId id="1343" r:id="rId93"/>
    <p:sldId id="1344" r:id="rId94"/>
    <p:sldId id="1345" r:id="rId95"/>
    <p:sldId id="1346" r:id="rId96"/>
    <p:sldId id="1347" r:id="rId97"/>
    <p:sldId id="1348" r:id="rId98"/>
    <p:sldId id="1349" r:id="rId99"/>
    <p:sldId id="1350" r:id="rId100"/>
    <p:sldId id="1351" r:id="rId101"/>
    <p:sldId id="1352" r:id="rId102"/>
    <p:sldId id="1353" r:id="rId103"/>
    <p:sldId id="1376" r:id="rId104"/>
    <p:sldId id="1377" r:id="rId105"/>
    <p:sldId id="1355" r:id="rId106"/>
    <p:sldId id="1356" r:id="rId107"/>
    <p:sldId id="1357" r:id="rId108"/>
    <p:sldId id="1358" r:id="rId109"/>
    <p:sldId id="1359" r:id="rId110"/>
    <p:sldId id="1360" r:id="rId111"/>
    <p:sldId id="1361" r:id="rId112"/>
    <p:sldId id="1362" r:id="rId113"/>
    <p:sldId id="1363" r:id="rId114"/>
    <p:sldId id="1364" r:id="rId115"/>
    <p:sldId id="1365" r:id="rId116"/>
    <p:sldId id="1366" r:id="rId117"/>
    <p:sldId id="1367" r:id="rId118"/>
    <p:sldId id="1368" r:id="rId119"/>
    <p:sldId id="1369" r:id="rId120"/>
    <p:sldId id="1370" r:id="rId121"/>
    <p:sldId id="1371" r:id="rId122"/>
    <p:sldId id="1372" r:id="rId123"/>
    <p:sldId id="1373" r:id="rId124"/>
    <p:sldId id="1374" r:id="rId125"/>
    <p:sldId id="1375" r:id="rId126"/>
    <p:sldId id="1354" r:id="rId127"/>
    <p:sldId id="1226" r:id="rId128"/>
    <p:sldId id="1199" r:id="rId129"/>
    <p:sldId id="1090" r:id="rId130"/>
    <p:sldId id="1017" r:id="rId131"/>
    <p:sldId id="1081" r:id="rId132"/>
    <p:sldId id="1082" r:id="rId133"/>
    <p:sldId id="1251" r:id="rId134"/>
    <p:sldId id="1252" r:id="rId135"/>
    <p:sldId id="1025" r:id="rId136"/>
    <p:sldId id="1026" r:id="rId137"/>
    <p:sldId id="1118" r:id="rId138"/>
    <p:sldId id="863" r:id="rId139"/>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91" userDrawn="1">
          <p15:clr>
            <a:srgbClr val="A4A3A4"/>
          </p15:clr>
        </p15:guide>
        <p15:guide id="2" pos="3844" userDrawn="1">
          <p15:clr>
            <a:srgbClr val="A4A3A4"/>
          </p15:clr>
        </p15:guide>
      </p15:sldGuideLst>
    </p:ext>
    <p:ext uri="{2D200454-40CA-4A62-9FC3-DE9A4176ACB9}">
      <p15:notesGuideLst xmlns:p15="http://schemas.microsoft.com/office/powerpoint/2012/main">
        <p15:guide id="1" orient="horz" pos="2922">
          <p15:clr>
            <a:srgbClr val="A4A3A4"/>
          </p15:clr>
        </p15:guide>
        <p15:guide id="2" pos="216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2F2367-8110-067C-0B86-D8DDDB8E6C5B}" v="1" dt="2024-06-05T13:15:36.752"/>
    <p1510:client id="{B6AD6191-D594-0E62-6CF6-A6B0AE77BEC3}" v="1" dt="2024-06-05T12:39:47.09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91"/>
        <p:guide pos="3844"/>
      </p:guideLst>
    </p:cSldViewPr>
  </p:slideViewPr>
  <p:notesViewPr>
    <p:cSldViewPr snapToGrid="0">
      <p:cViewPr>
        <p:scale>
          <a:sx n="1" d="2"/>
          <a:sy n="1" d="2"/>
        </p:scale>
        <p:origin x="0" y="0"/>
      </p:cViewPr>
      <p:guideLst>
        <p:guide orient="horz" pos="2922"/>
        <p:guide pos="2162"/>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63" Type="http://schemas.openxmlformats.org/officeDocument/2006/relationships/slide" Target="slides/slide58.xml"/><Relationship Id="rId84" Type="http://schemas.openxmlformats.org/officeDocument/2006/relationships/slide" Target="slides/slide79.xml"/><Relationship Id="rId138" Type="http://schemas.openxmlformats.org/officeDocument/2006/relationships/slide" Target="slides/slide133.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53" Type="http://schemas.openxmlformats.org/officeDocument/2006/relationships/slide" Target="slides/slide48.xml"/><Relationship Id="rId74" Type="http://schemas.openxmlformats.org/officeDocument/2006/relationships/slide" Target="slides/slide69.xml"/><Relationship Id="rId128" Type="http://schemas.openxmlformats.org/officeDocument/2006/relationships/slide" Target="slides/slide123.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slide" Target="slides/slide108.xml"/><Relationship Id="rId118" Type="http://schemas.openxmlformats.org/officeDocument/2006/relationships/slide" Target="slides/slide113.xml"/><Relationship Id="rId134" Type="http://schemas.openxmlformats.org/officeDocument/2006/relationships/slide" Target="slides/slide129.xml"/><Relationship Id="rId139" Type="http://schemas.openxmlformats.org/officeDocument/2006/relationships/slide" Target="slides/slide134.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slide" Target="slides/slide119.xml"/><Relationship Id="rId129" Type="http://schemas.openxmlformats.org/officeDocument/2006/relationships/slide" Target="slides/slide124.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40" Type="http://schemas.openxmlformats.org/officeDocument/2006/relationships/notesMaster" Target="notesMasters/notesMaster1.xml"/><Relationship Id="rId14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slide" Target="slides/slide109.xml"/><Relationship Id="rId119" Type="http://schemas.openxmlformats.org/officeDocument/2006/relationships/slide" Target="slides/slide114.xml"/><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slide" Target="slides/slide76.xml"/><Relationship Id="rId86" Type="http://schemas.openxmlformats.org/officeDocument/2006/relationships/slide" Target="slides/slide81.xml"/><Relationship Id="rId130" Type="http://schemas.openxmlformats.org/officeDocument/2006/relationships/slide" Target="slides/slide125.xml"/><Relationship Id="rId135" Type="http://schemas.openxmlformats.org/officeDocument/2006/relationships/slide" Target="slides/slide130.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slide" Target="slides/slide115.xml"/><Relationship Id="rId125" Type="http://schemas.openxmlformats.org/officeDocument/2006/relationships/slide" Target="slides/slide120.xml"/><Relationship Id="rId141" Type="http://schemas.openxmlformats.org/officeDocument/2006/relationships/handoutMaster" Target="handoutMasters/handoutMaster1.xml"/><Relationship Id="rId146" Type="http://schemas.microsoft.com/office/2015/10/relationships/revisionInfo" Target="revisionInfo.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131" Type="http://schemas.openxmlformats.org/officeDocument/2006/relationships/slide" Target="slides/slide126.xml"/><Relationship Id="rId136" Type="http://schemas.openxmlformats.org/officeDocument/2006/relationships/slide" Target="slides/slide13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126" Type="http://schemas.openxmlformats.org/officeDocument/2006/relationships/slide" Target="slides/slide12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slide" Target="slides/slide116.xml"/><Relationship Id="rId142" Type="http://schemas.openxmlformats.org/officeDocument/2006/relationships/presProps" Target="presProps.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137" Type="http://schemas.openxmlformats.org/officeDocument/2006/relationships/slide" Target="slides/slide132.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32" Type="http://schemas.openxmlformats.org/officeDocument/2006/relationships/slide" Target="slides/slide127.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 Id="rId127" Type="http://schemas.openxmlformats.org/officeDocument/2006/relationships/slide" Target="slides/slide122.xml"/><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slide" Target="slides/slide117.xml"/><Relationship Id="rId14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7" Type="http://schemas.openxmlformats.org/officeDocument/2006/relationships/slide" Target="slides/slide42.xml"/><Relationship Id="rId68" Type="http://schemas.openxmlformats.org/officeDocument/2006/relationships/slide" Target="slides/slide63.xml"/><Relationship Id="rId89" Type="http://schemas.openxmlformats.org/officeDocument/2006/relationships/slide" Target="slides/slide84.xml"/><Relationship Id="rId112" Type="http://schemas.openxmlformats.org/officeDocument/2006/relationships/slide" Target="slides/slide107.xml"/><Relationship Id="rId133" Type="http://schemas.openxmlformats.org/officeDocument/2006/relationships/slide" Target="slides/slide128.xml"/><Relationship Id="rId16" Type="http://schemas.openxmlformats.org/officeDocument/2006/relationships/slide" Target="slides/slide11.xml"/><Relationship Id="rId37" Type="http://schemas.openxmlformats.org/officeDocument/2006/relationships/slide" Target="slides/slide32.xml"/><Relationship Id="rId58" Type="http://schemas.openxmlformats.org/officeDocument/2006/relationships/slide" Target="slides/slide53.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slide" Target="slides/slide118.xml"/><Relationship Id="rId14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D9BAE549-8344-B145-926C-F643EB0AEEB1}" type="datetimeFigureOut">
              <a:rPr lang="en-US"/>
              <a:t>2/28/2025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a:latin typeface="Calibri" panose="020F0502020204030204" pitchFamily="34" charset="0"/>
              </a:defRPr>
            </a:lvl1pPr>
          </a:lstStyle>
          <a:p>
            <a:pPr>
              <a:defRPr/>
            </a:pPr>
            <a:fld id="{E5458A82-0A30-9846-BD48-09BBBFCBC470}" type="slidenum">
              <a:rPr lang="en-US" altLang="en-US"/>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2730CC4C-3B7F-894F-B85F-BF4B019C584A}" type="datetimeFigureOut">
              <a:rPr lang="en-US"/>
              <a:t>2/28/2025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a:latin typeface="Calibri" panose="020F0502020204030204" pitchFamily="34" charset="0"/>
              </a:defRPr>
            </a:lvl1pPr>
          </a:lstStyle>
          <a:p>
            <a:pPr>
              <a:defRPr/>
            </a:pPr>
            <a:fld id="{C4AB57E2-81E1-2F4C-A9F8-3FB6F2953D99}" type="slidenum">
              <a:rPr lang="en-US" altLang="en-US"/>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en-US" altLang="en-US"/>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F38F3A8A-DBDD-6245-B52B-889CD3B6F09C}" type="slidenum">
              <a:rPr lang="en-US" altLang="en-US" smtClean="0">
                <a:latin typeface="Calibri" panose="020F0502020204030204" pitchFamily="34" charset="0"/>
              </a:rPr>
              <a:t>27</a:t>
            </a:fld>
            <a:endParaRPr lang="en-US" altLang="en-US">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71</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72</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73</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74</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75</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76</a:t>
            </a:fld>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77</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78</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79</a:t>
            </a:fld>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80</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en-US" altLang="en-US"/>
          </a:p>
        </p:txBody>
      </p:sp>
      <p:sp>
        <p:nvSpPr>
          <p:cNvPr id="368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01F1CAE1-3BBA-1F42-890D-234A7B405DB9}" type="slidenum">
              <a:rPr lang="en-US" altLang="en-US" smtClean="0">
                <a:latin typeface="Calibri" panose="020F0502020204030204" pitchFamily="34" charset="0"/>
              </a:rPr>
              <a:t>30</a:t>
            </a:fld>
            <a:endParaRPr lang="en-US" altLang="en-US">
              <a:latin typeface="Calibri" panose="020F050202020403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81</a:t>
            </a:fld>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82</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84</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86</a:t>
            </a:fld>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87</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88</a:t>
            </a:fld>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89</a:t>
            </a:fld>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90</a:t>
            </a:fld>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91</a:t>
            </a:fld>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92</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normAutofit/>
          </a:bodyPr>
          <a:lstStyle/>
          <a:p>
            <a:pPr eaLnBrk="1" fontAlgn="auto" hangingPunct="1">
              <a:spcBef>
                <a:spcPts val="0"/>
              </a:spcBef>
              <a:spcAft>
                <a:spcPts val="0"/>
              </a:spcAft>
              <a:defRPr/>
            </a:pPr>
            <a:endParaRPr lang="en-GB"/>
          </a:p>
        </p:txBody>
      </p:sp>
      <p:sp>
        <p:nvSpPr>
          <p:cNvPr id="3891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BC804637-591E-B847-A508-956967651ACC}" type="slidenum">
              <a:rPr lang="en-GB" altLang="en-US" smtClean="0">
                <a:latin typeface="Calibri" panose="020F0502020204030204" pitchFamily="34" charset="0"/>
              </a:rPr>
              <a:t>31</a:t>
            </a:fld>
            <a:endParaRPr lang="en-GB" altLang="en-US">
              <a:latin typeface="Calibri" panose="020F050202020403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93</a:t>
            </a:fld>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94</a:t>
            </a:fld>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95</a:t>
            </a:fld>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96</a:t>
            </a:fld>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97</a:t>
            </a:fld>
            <a:endParaRPr lang="en-US"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98</a:t>
            </a:fld>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99</a:t>
            </a:fld>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100</a:t>
            </a:fld>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122</a:t>
            </a:fld>
            <a:endParaRPr lang="en-US"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128</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34</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62</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67</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68</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69</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C4AB57E2-81E1-2F4C-A9F8-3FB6F2953D99}" type="slidenum">
              <a:rPr lang="en-US" altLang="en-US" smtClean="0"/>
              <a:t>70</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04F8BF9A-B9DD-6443-B10D-6108C9F43266}"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92275CD0-3FF5-0E44-B27A-146D729C1AD7}" type="slidenum">
              <a:rPr lang="en-US" altLang="en-US"/>
              <a:t>‹#›</a:t>
            </a:fld>
            <a:endParaRPr lang="en-US" altLang="en-US"/>
          </a:p>
        </p:txBody>
      </p:sp>
    </p:spTree>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D1E74FF-F467-0A4B-8E06-7199D39DFBEA}"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EDB26BEB-A27F-4348-9790-E3CC78DD3BAF}" type="slidenum">
              <a:rPr lang="en-US" altLang="en-US"/>
              <a:t>‹#›</a:t>
            </a:fld>
            <a:endParaRPr lang="en-US" altLang="en-US"/>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0B109248-643C-444E-A16F-EB7B6564B50E}"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129B8A00-A10E-1242-858A-37730070BE6B}" type="slidenum">
              <a:rPr lang="en-US" altLang="en-US"/>
              <a:t>‹#›</a:t>
            </a:fld>
            <a:endParaRPr lang="en-US" altLang="en-US"/>
          </a:p>
        </p:txBody>
      </p:sp>
    </p:spTree>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E1600C47-6EEC-4646-B9C1-3DF942120F5A}"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E387A88A-6127-1844-B274-B81CD6E6BF94}" type="slidenum">
              <a:rPr lang="en-US"/>
              <a:t>‹#›</a:t>
            </a:fld>
            <a:endParaRPr lang="en-US"/>
          </a:p>
        </p:txBody>
      </p:sp>
    </p:spTree>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40DACC26-92D9-9C45-99AB-C6BA1B3C76F8}"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2CB0C4C0-4E35-384B-BF33-4D36325BD52E}" type="slidenum">
              <a:rPr lang="en-US"/>
              <a:t>‹#›</a:t>
            </a:fld>
            <a:endParaRPr lang="en-US"/>
          </a:p>
        </p:txBody>
      </p:sp>
    </p:spTree>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5FC8829F-5137-5541-A15B-46DC2F36AA19}"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27753E45-966D-9540-85E5-805DE4FC1D73}" type="slidenum">
              <a:rPr lang="en-US"/>
              <a:t>‹#›</a:t>
            </a:fld>
            <a:endParaRPr lang="en-US"/>
          </a:p>
        </p:txBody>
      </p:sp>
    </p:spTree>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0336EE46-03C8-AE4D-A7AB-A3F53E0FB5AA}"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55B253CE-88CF-4E4C-9634-9545A3AE75C0}" type="slidenum">
              <a:rPr lang="en-US"/>
              <a:t>‹#›</a:t>
            </a:fld>
            <a:endParaRPr lang="en-US"/>
          </a:p>
        </p:txBody>
      </p:sp>
    </p:spTree>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8EAAA290-4D75-5E4F-A7B1-80DFD412578E}" type="datetime1">
              <a:rPr lang="en-US" smtClean="0"/>
              <a:t>2/28/2025</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9" name="Slide Number Placeholder 5"/>
          <p:cNvSpPr>
            <a:spLocks noGrp="1"/>
          </p:cNvSpPr>
          <p:nvPr>
            <p:ph type="sldNum" sz="quarter" idx="12"/>
          </p:nvPr>
        </p:nvSpPr>
        <p:spPr/>
        <p:txBody>
          <a:bodyPr/>
          <a:lstStyle>
            <a:lvl1pPr>
              <a:defRPr/>
            </a:lvl1pPr>
          </a:lstStyle>
          <a:p>
            <a:pPr>
              <a:defRPr/>
            </a:pPr>
            <a:fld id="{0ECCF7D3-C1EC-184E-AAB7-94F8D7AC71A3}" type="slidenum">
              <a:rPr lang="en-US"/>
              <a:t>‹#›</a:t>
            </a:fld>
            <a:endParaRPr lang="en-US"/>
          </a:p>
        </p:txBody>
      </p:sp>
    </p:spTree>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AE8338F6-57EB-5F4D-80BA-4480575F751A}" type="datetime1">
              <a:rPr lang="en-US" smtClean="0"/>
              <a:t>2/28/2025</a:t>
            </a:fld>
            <a:endParaRPr lang="en-US"/>
          </a:p>
        </p:txBody>
      </p:sp>
      <p:sp>
        <p:nvSpPr>
          <p:cNvPr id="4"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5" name="Slide Number Placeholder 5"/>
          <p:cNvSpPr>
            <a:spLocks noGrp="1"/>
          </p:cNvSpPr>
          <p:nvPr>
            <p:ph type="sldNum" sz="quarter" idx="12"/>
          </p:nvPr>
        </p:nvSpPr>
        <p:spPr/>
        <p:txBody>
          <a:bodyPr/>
          <a:lstStyle>
            <a:lvl1pPr>
              <a:defRPr/>
            </a:lvl1pPr>
          </a:lstStyle>
          <a:p>
            <a:pPr>
              <a:defRPr/>
            </a:pPr>
            <a:fld id="{95BC7C9A-076A-5A4E-ACA4-D54FBC314C97}" type="slidenum">
              <a:rPr lang="en-US"/>
              <a:t>‹#›</a:t>
            </a:fld>
            <a:endParaRPr lang="en-US"/>
          </a:p>
        </p:txBody>
      </p:sp>
    </p:spTree>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AC4CC473-2653-944D-9FFD-3B64225C0FE8}" type="datetime1">
              <a:rPr lang="en-US" smtClean="0"/>
              <a:t>2/28/2025</a:t>
            </a:fld>
            <a:endParaRPr lang="en-US"/>
          </a:p>
        </p:txBody>
      </p:sp>
      <p:sp>
        <p:nvSpPr>
          <p:cNvPr id="3"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4" name="Slide Number Placeholder 5"/>
          <p:cNvSpPr>
            <a:spLocks noGrp="1"/>
          </p:cNvSpPr>
          <p:nvPr>
            <p:ph type="sldNum" sz="quarter" idx="12"/>
          </p:nvPr>
        </p:nvSpPr>
        <p:spPr/>
        <p:txBody>
          <a:bodyPr/>
          <a:lstStyle>
            <a:lvl1pPr>
              <a:defRPr/>
            </a:lvl1pPr>
          </a:lstStyle>
          <a:p>
            <a:pPr>
              <a:defRPr/>
            </a:pPr>
            <a:fld id="{5225EF8B-3A9C-EC40-A271-1927D90DB8C5}" type="slidenum">
              <a:rPr lang="en-US"/>
              <a:t>‹#›</a:t>
            </a:fld>
            <a:endParaRPr lang="en-US"/>
          </a:p>
        </p:txBody>
      </p:sp>
    </p:spTree>
  </p:cSld>
  <p:clrMapOvr>
    <a:masterClrMapping/>
  </p:clrMapOvr>
  <p:hf hdr="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5B97CE4B-7EAD-6E4A-A81F-581B9D84BA8D}"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4ECA9A4B-92E6-D046-BF96-12C89E72CE79}" type="slidenum">
              <a:rPr lang="en-US"/>
              <a:t>‹#›</a:t>
            </a:fld>
            <a:endParaRPr lang="en-US"/>
          </a:p>
        </p:txBody>
      </p:sp>
    </p:spTree>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92C5ECA-3A72-E242-8B1C-FF919A9DF425}"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78BCF514-F634-7C42-A999-9C2070783D3D}" type="slidenum">
              <a:rPr lang="en-US" altLang="en-US"/>
              <a:t>‹#›</a:t>
            </a:fld>
            <a:endParaRPr lang="en-US" altLang="en-US"/>
          </a:p>
        </p:txBody>
      </p:sp>
    </p:spTree>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5D864480-C191-CD42-A7CC-4AB347934915}"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1BD8B270-DC71-D040-8F9A-3D0B6DF7FCDB}" type="slidenum">
              <a:rPr lang="en-US"/>
              <a:t>‹#›</a:t>
            </a:fld>
            <a:endParaRPr lang="en-US"/>
          </a:p>
        </p:txBody>
      </p:sp>
    </p:spTree>
  </p:cSld>
  <p:clrMapOvr>
    <a:masterClrMapping/>
  </p:clrMapOvr>
  <p:hf hdr="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63400D4-1CCB-3347-A873-22B266CB908B}"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717A8AC5-465E-1145-9B95-7D02666410B9}" type="slidenum">
              <a:rPr lang="en-US"/>
              <a:t>‹#›</a:t>
            </a:fld>
            <a:endParaRPr lang="en-US"/>
          </a:p>
        </p:txBody>
      </p:sp>
    </p:spTree>
  </p:cSld>
  <p:clrMapOvr>
    <a:masterClrMapping/>
  </p:clrMapOvr>
  <p:hf hdr="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56985F7-38CD-EC44-AE5F-66D1A42120F2}"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AC8C4A4F-A120-7B44-A0A5-1930D9CC6766}" type="slidenum">
              <a:rPr lang="en-US"/>
              <a:t>‹#›</a:t>
            </a:fld>
            <a:endParaRPr lang="en-US"/>
          </a:p>
        </p:txBody>
      </p:sp>
    </p:spTree>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1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B4C7B588-A737-F745-B87D-D153933C812A}" type="datetime1">
              <a:rPr lang="en-US" smtClean="0"/>
              <a:t>2/28/2025</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6" name="Slide Number Placeholder 5"/>
          <p:cNvSpPr>
            <a:spLocks noGrp="1"/>
          </p:cNvSpPr>
          <p:nvPr>
            <p:ph type="sldNum" sz="quarter" idx="12"/>
          </p:nvPr>
        </p:nvSpPr>
        <p:spPr/>
        <p:txBody>
          <a:bodyPr/>
          <a:lstStyle>
            <a:lvl1pPr>
              <a:defRPr/>
            </a:lvl1pPr>
          </a:lstStyle>
          <a:p>
            <a:pPr>
              <a:defRPr/>
            </a:pPr>
            <a:fld id="{EF46BB4C-AA8A-F146-A3AF-9B7ACB621F48}" type="slidenum">
              <a:rPr lang="en-US" altLang="en-US"/>
              <a:t>‹#›</a:t>
            </a:fld>
            <a:endParaRPr lang="en-US" altLang="en-US"/>
          </a:p>
        </p:txBody>
      </p:sp>
    </p:spTree>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590A8B50-0FA2-9D45-9457-40B46F58EC86}"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0D770857-1062-F641-945D-78195C805C0A}" type="slidenum">
              <a:rPr lang="en-US" altLang="en-US"/>
              <a:t>‹#›</a:t>
            </a:fld>
            <a:endParaRPr lang="en-US" altLang="en-US"/>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9C531712-CE5E-AE41-BFB0-9D5C1E22E4ED}" type="datetime1">
              <a:rPr lang="en-US" smtClean="0"/>
              <a:t>2/28/2025</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9" name="Slide Number Placeholder 5"/>
          <p:cNvSpPr>
            <a:spLocks noGrp="1"/>
          </p:cNvSpPr>
          <p:nvPr>
            <p:ph type="sldNum" sz="quarter" idx="12"/>
          </p:nvPr>
        </p:nvSpPr>
        <p:spPr/>
        <p:txBody>
          <a:bodyPr/>
          <a:lstStyle>
            <a:lvl1pPr>
              <a:defRPr/>
            </a:lvl1pPr>
          </a:lstStyle>
          <a:p>
            <a:pPr>
              <a:defRPr/>
            </a:pPr>
            <a:fld id="{FF42FCB7-4634-4C4E-976E-89FE17C3D68F}" type="slidenum">
              <a:rPr lang="en-US" altLang="en-US"/>
              <a:t>‹#›</a:t>
            </a:fld>
            <a:endParaRPr lang="en-US" altLang="en-US"/>
          </a:p>
        </p:txBody>
      </p:sp>
    </p:spTree>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5FB61F4B-E349-D245-867D-429D7077CE52}" type="datetime1">
              <a:rPr lang="en-US" smtClean="0"/>
              <a:t>2/28/2025</a:t>
            </a:fld>
            <a:endParaRPr lang="en-US"/>
          </a:p>
        </p:txBody>
      </p:sp>
      <p:sp>
        <p:nvSpPr>
          <p:cNvPr id="4"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5" name="Slide Number Placeholder 5"/>
          <p:cNvSpPr>
            <a:spLocks noGrp="1"/>
          </p:cNvSpPr>
          <p:nvPr>
            <p:ph type="sldNum" sz="quarter" idx="12"/>
          </p:nvPr>
        </p:nvSpPr>
        <p:spPr/>
        <p:txBody>
          <a:bodyPr/>
          <a:lstStyle>
            <a:lvl1pPr>
              <a:defRPr/>
            </a:lvl1pPr>
          </a:lstStyle>
          <a:p>
            <a:pPr>
              <a:defRPr/>
            </a:pPr>
            <a:fld id="{FA2878EE-471E-D74B-BE24-65A2E17FCFBD}" type="slidenum">
              <a:rPr lang="en-US" altLang="en-US"/>
              <a:t>‹#›</a:t>
            </a:fld>
            <a:endParaRPr lang="en-US" altLang="en-US"/>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40C2B95F-58EF-FC4B-B757-4B82B51DD878}" type="datetime1">
              <a:rPr lang="en-US" smtClean="0"/>
              <a:t>2/28/2025</a:t>
            </a:fld>
            <a:endParaRPr lang="en-US"/>
          </a:p>
        </p:txBody>
      </p:sp>
      <p:sp>
        <p:nvSpPr>
          <p:cNvPr id="3"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4" name="Slide Number Placeholder 5"/>
          <p:cNvSpPr>
            <a:spLocks noGrp="1"/>
          </p:cNvSpPr>
          <p:nvPr>
            <p:ph type="sldNum" sz="quarter" idx="12"/>
          </p:nvPr>
        </p:nvSpPr>
        <p:spPr/>
        <p:txBody>
          <a:bodyPr/>
          <a:lstStyle>
            <a:lvl1pPr>
              <a:defRPr/>
            </a:lvl1pPr>
          </a:lstStyle>
          <a:p>
            <a:pPr>
              <a:defRPr/>
            </a:pPr>
            <a:fld id="{AE862DA0-639E-9840-BF76-C4D54476F18A}" type="slidenum">
              <a:rPr lang="en-US" altLang="en-US"/>
              <a:t>‹#›</a:t>
            </a:fld>
            <a:endParaRPr lang="en-US" altLang="en-US"/>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6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5E977FE-5C72-2241-9A17-F42BC15794E6}"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9D47F289-7CE8-474B-B119-FCF6EE825663}" type="slidenum">
              <a:rPr lang="en-US" altLang="en-US"/>
              <a:t>‹#›</a:t>
            </a:fld>
            <a:endParaRPr lang="en-US" altLang="en-US"/>
          </a:p>
        </p:txBody>
      </p:sp>
    </p:spTree>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AEA0C4C-9EF3-3148-955B-BD05DDC2175C}" type="datetime1">
              <a:rPr lang="en-US" smtClean="0"/>
              <a:t>2/28/2025</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Mr. Raj u  UNIT-2 ACSAI0617 Programming For Data Analytics</a:t>
            </a:r>
          </a:p>
        </p:txBody>
      </p:sp>
      <p:sp>
        <p:nvSpPr>
          <p:cNvPr id="7" name="Slide Number Placeholder 5"/>
          <p:cNvSpPr>
            <a:spLocks noGrp="1"/>
          </p:cNvSpPr>
          <p:nvPr>
            <p:ph type="sldNum" sz="quarter" idx="12"/>
          </p:nvPr>
        </p:nvSpPr>
        <p:spPr/>
        <p:txBody>
          <a:bodyPr/>
          <a:lstStyle>
            <a:lvl1pPr>
              <a:defRPr/>
            </a:lvl1pPr>
          </a:lstStyle>
          <a:p>
            <a:pPr>
              <a:defRPr/>
            </a:pPr>
            <a:fld id="{E802C477-6740-5D4B-9C19-C3F898AB9D28}" type="slidenum">
              <a:rPr lang="en-US" altLang="en-US"/>
              <a:t>‹#›</a:t>
            </a:fld>
            <a:endParaRPr lang="en-US" altLang="en-US"/>
          </a:p>
        </p:txBody>
      </p:sp>
    </p:spTree>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en-US"/>
              <a:t>Click to edit Master title style</a:t>
            </a:r>
          </a:p>
        </p:txBody>
      </p:sp>
      <p:sp>
        <p:nvSpPr>
          <p:cNvPr id="1027" name="Text Placeholder 2"/>
          <p:cNvSpPr>
            <a:spLocks noGrp="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cs typeface="+mn-cs"/>
              </a:defRPr>
            </a:lvl1pPr>
          </a:lstStyle>
          <a:p>
            <a:pPr>
              <a:defRPr/>
            </a:pPr>
            <a:fld id="{A1D0B47B-9B0D-5745-86C4-CE59A9EF7D8A}" type="datetime1">
              <a:rPr lang="en-US" smtClean="0"/>
              <a:t>2/28/2025</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a:defRPr/>
            </a:pPr>
            <a:r>
              <a:rPr lang="en-US"/>
              <a:t>Mr. Raj u  UNIT-2 ACSAI0617 Programming For Data Analytics</a:t>
            </a:r>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latin typeface="Calibri" panose="020F0502020204030204" pitchFamily="34" charset="0"/>
              </a:defRPr>
            </a:lvl1pPr>
          </a:lstStyle>
          <a:p>
            <a:pPr>
              <a:defRPr/>
            </a:pPr>
            <a:fld id="{202D26BC-48FC-B44A-979C-F57E39232E09}" type="slidenum">
              <a:rPr lang="en-US" altLang="en-US"/>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Title Placeholder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en-US"/>
              <a:t>Click to edit Master title style</a:t>
            </a:r>
          </a:p>
        </p:txBody>
      </p:sp>
      <p:sp>
        <p:nvSpPr>
          <p:cNvPr id="2051"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mtClean="0">
                <a:solidFill>
                  <a:schemeClr val="tx1">
                    <a:tint val="75000"/>
                  </a:schemeClr>
                </a:solidFill>
              </a:defRPr>
            </a:lvl1pPr>
          </a:lstStyle>
          <a:p>
            <a:pPr>
              <a:defRPr/>
            </a:pPr>
            <a:fld id="{FF45ECC5-2DFD-FF40-ABFF-3DFDAADC43F1}" type="datetime1">
              <a:rPr lang="en-US" smtClean="0"/>
              <a:t>2/28/2025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en-US"/>
              <a:t>Mr. Raj u  UNIT-2 ACSAI0617 Programming For Data Analytics</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1C837480-2230-1140-8930-EB3AED162D3F}"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10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10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10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10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8.xml"/><Relationship Id="rId4" Type="http://schemas.openxmlformats.org/officeDocument/2006/relationships/image" Target="../media/image32.png"/></Relationships>
</file>

<file path=ppt/slides/_rels/slide10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8.xml"/></Relationships>
</file>

<file path=ppt/slides/_rels/slide10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s>
</file>

<file path=ppt/slides/_rels/slide10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8.xml"/></Relationships>
</file>

<file path=ppt/slides/_rels/slide10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8.xml"/></Relationships>
</file>

<file path=ppt/slides/_rels/slide1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8.xml"/></Relationships>
</file>

<file path=ppt/slides/_rels/slide11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8.xml"/></Relationships>
</file>

<file path=ppt/slides/_rels/slide1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8.xml"/></Relationships>
</file>

<file path=ppt/slides/_rels/slide11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8.xml"/></Relationships>
</file>

<file path=ppt/slides/_rels/slide11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8.xml"/></Relationships>
</file>

<file path=ppt/slides/_rels/slide11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8.xml"/></Relationships>
</file>

<file path=ppt/slides/_rels/slide11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11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8.xml"/></Relationships>
</file>

<file path=ppt/slides/_rels/slide12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8.xml"/></Relationships>
</file>

<file path=ppt/slides/_rels/slide1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hyperlink" Target="https://youtu.be/I4NRCN9DPTI"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youtu.be/IESCYrdaiVY" TargetMode="External"/></Relationships>
</file>

<file path=ppt/slides/_rels/slide1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C5R5SdYzQBI" TargetMode="External"/><Relationship Id="rId7" Type="http://schemas.openxmlformats.org/officeDocument/2006/relationships/image" Target="../media/image1.png"/><Relationship Id="rId2" Type="http://schemas.openxmlformats.org/officeDocument/2006/relationships/hyperlink" Target="https://www.ibm.com/cloud/blog/python-vs-r" TargetMode="External"/><Relationship Id="rId1" Type="http://schemas.openxmlformats.org/officeDocument/2006/relationships/slideLayout" Target="../slideLayouts/slideLayout2.xml"/><Relationship Id="rId6" Type="http://schemas.openxmlformats.org/officeDocument/2006/relationships/hyperlink" Target="https://www.youtube.com/watch?v=pWp3PhYI-OU" TargetMode="External"/><Relationship Id="rId5" Type="http://schemas.openxmlformats.org/officeDocument/2006/relationships/hyperlink" Target="https://www.youtube.com/watch?v=IjEZmH7byZQ" TargetMode="External"/><Relationship Id="rId4" Type="http://schemas.openxmlformats.org/officeDocument/2006/relationships/hyperlink" Target="https://hevodata.com/learn/data-engineering-and-data-engineers/"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regexlib.com/CheatSheet.aspx"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intellipaat.com/blog/tutorial/r-programming/data-manipulation-in-r/"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intellipaat.com/blog/tutorial/r-programming/list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doc.python.org/2/library/datetime.html"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9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9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9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txBox="1">
            <a:spLocks noGrp="1"/>
          </p:cNvSpPr>
          <p:nvPr>
            <p:ph type="ftr" sz="quarter" idx="11"/>
          </p:nvPr>
        </p:nvSpPr>
        <p:spPr>
          <a:xfrm>
            <a:off x="3276600" y="6356350"/>
            <a:ext cx="6086475" cy="501650"/>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6" name="Date Placeholder 5"/>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B699A9E4-53E5-499C-B919-B107CE14C8AE}"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3" name="Subtitle 2"/>
          <p:cNvSpPr txBox="1"/>
          <p:nvPr/>
        </p:nvSpPr>
        <p:spPr>
          <a:xfrm>
            <a:off x="2895600" y="1362393"/>
            <a:ext cx="6400800" cy="1544638"/>
          </a:xfrm>
          <a:prstGeom prst="rect">
            <a:avLst/>
          </a:prstGeom>
        </p:spPr>
        <p:style>
          <a:lnRef idx="2">
            <a:schemeClr val="accent5"/>
          </a:lnRef>
          <a:fillRef idx="1">
            <a:schemeClr val="lt1"/>
          </a:fillRef>
          <a:effectRef idx="0">
            <a:schemeClr val="accent5"/>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228600" marR="0" lvl="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defRPr/>
            </a:pPr>
            <a:endParaRPr kumimoji="0" lang="en-US" sz="2400" b="1" i="0" u="none" strike="noStrike" kern="1200" cap="none" spc="0" normalizeH="0" baseline="0" noProof="0">
              <a:ln>
                <a:noFill/>
              </a:ln>
              <a:solidFill>
                <a:schemeClr val="tx1"/>
              </a:solidFill>
              <a:effectLst/>
              <a:uLnTx/>
              <a:uFillTx/>
              <a:latin typeface="+mn-lt"/>
              <a:ea typeface="+mn-ea"/>
              <a:cs typeface="+mn-cs"/>
            </a:endParaRPr>
          </a:p>
          <a:p>
            <a:pPr marL="0" marR="0" lvl="0" indent="0" algn="ctr" defTabSz="914400" rtl="0" eaLnBrk="1" fontAlgn="base" latinLnBrk="0" hangingPunct="1">
              <a:lnSpc>
                <a:spcPct val="70000"/>
              </a:lnSpc>
              <a:spcBef>
                <a:spcPts val="1000"/>
              </a:spcBef>
              <a:spcAft>
                <a:spcPts val="600"/>
              </a:spcAft>
              <a:buClrTx/>
              <a:buSzTx/>
              <a:buFont typeface="Arial" panose="020B0604020202020204" pitchFamily="34" charset="0"/>
              <a:buNone/>
              <a:defRPr/>
            </a:pPr>
            <a:r>
              <a:rPr kumimoji="0" lang="en-US" sz="2800" b="1" i="0" u="none" strike="noStrike" kern="1200" cap="none" spc="0" normalizeH="0" baseline="0" noProof="0">
                <a:ln>
                  <a:noFill/>
                </a:ln>
                <a:solidFill>
                  <a:schemeClr val="dk1"/>
                </a:solidFill>
                <a:effectLst/>
                <a:uLnTx/>
                <a:uFillTx/>
                <a:latin typeface="+mn-lt"/>
                <a:ea typeface="+mn-ea"/>
                <a:cs typeface="+mn-cs"/>
              </a:rPr>
              <a:t>Programming For Data Analytics</a:t>
            </a:r>
          </a:p>
          <a:p>
            <a:pPr marL="0" marR="0" lvl="0" indent="0" algn="ctr" defTabSz="914400" rtl="0" eaLnBrk="1" fontAlgn="base" latinLnBrk="0" hangingPunct="1">
              <a:lnSpc>
                <a:spcPct val="70000"/>
              </a:lnSpc>
              <a:spcBef>
                <a:spcPts val="1000"/>
              </a:spcBef>
              <a:spcAft>
                <a:spcPts val="600"/>
              </a:spcAft>
              <a:buClrTx/>
              <a:buSzTx/>
              <a:buFont typeface="Arial" panose="020B0604020202020204" pitchFamily="34" charset="0"/>
              <a:buNone/>
              <a:defRPr/>
            </a:pPr>
            <a:r>
              <a:rPr kumimoji="0" lang="en-IN" sz="2800" b="1" i="0" u="none" strike="noStrike" kern="1200" cap="none" spc="0" normalizeH="0" baseline="0" noProof="0">
                <a:ln>
                  <a:noFill/>
                </a:ln>
                <a:solidFill>
                  <a:schemeClr val="dk1"/>
                </a:solidFill>
                <a:effectLst/>
                <a:uLnTx/>
                <a:uFillTx/>
                <a:latin typeface="+mn-lt"/>
                <a:ea typeface="+mn-ea"/>
                <a:cs typeface="+mn-cs"/>
              </a:rPr>
              <a:t>ACSAI0617</a:t>
            </a:r>
            <a:endPar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sp>
        <p:nvSpPr>
          <p:cNvPr id="14" name="Subtitle 2"/>
          <p:cNvSpPr txBox="1"/>
          <p:nvPr/>
        </p:nvSpPr>
        <p:spPr>
          <a:xfrm>
            <a:off x="1104900" y="3325813"/>
            <a:ext cx="2014538" cy="533400"/>
          </a:xfrm>
          <a:prstGeom prst="rect">
            <a:avLst/>
          </a:prstGeom>
        </p:spPr>
        <p:style>
          <a:lnRef idx="2">
            <a:schemeClr val="accent5"/>
          </a:lnRef>
          <a:fillRef idx="1">
            <a:schemeClr val="lt1"/>
          </a:fillRef>
          <a:effectRef idx="0">
            <a:schemeClr val="accent5"/>
          </a:effectRef>
          <a:fontRef idx="minor">
            <a:schemeClr val="dk1"/>
          </a:fontRef>
        </p:style>
        <p:txBody>
          <a:bodyPr>
            <a:normAutofit/>
          </a:bodyPr>
          <a:lstStyle/>
          <a:p>
            <a:pPr marL="0" marR="0" lvl="0" indent="0" algn="ctr" defTabSz="914400" rtl="0" eaLnBrk="1" fontAlgn="auto" latinLnBrk="0" hangingPunct="1">
              <a:lnSpc>
                <a:spcPct val="100000"/>
              </a:lnSpc>
              <a:spcBef>
                <a:spcPct val="20000"/>
              </a:spcBef>
              <a:spcAft>
                <a:spcPts val="0"/>
              </a:spcAft>
              <a:buClrTx/>
              <a:buSzTx/>
              <a:buFontTx/>
              <a:buNone/>
              <a:defRPr/>
            </a:pPr>
            <a:r>
              <a:rPr kumimoji="0" lang="en-US" sz="2800" b="1"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Unit: 2</a:t>
            </a:r>
          </a:p>
        </p:txBody>
      </p:sp>
      <p:sp>
        <p:nvSpPr>
          <p:cNvPr id="15" name="Subtitle 2"/>
          <p:cNvSpPr txBox="1"/>
          <p:nvPr/>
        </p:nvSpPr>
        <p:spPr>
          <a:xfrm>
            <a:off x="501650" y="4159250"/>
            <a:ext cx="4637088" cy="914400"/>
          </a:xfrm>
          <a:prstGeom prst="rect">
            <a:avLst/>
          </a:prstGeom>
        </p:spPr>
        <p:style>
          <a:lnRef idx="2">
            <a:schemeClr val="accent5"/>
          </a:lnRef>
          <a:fillRef idx="1">
            <a:schemeClr val="lt1"/>
          </a:fillRef>
          <a:effectRef idx="0">
            <a:schemeClr val="accent5"/>
          </a:effectRef>
          <a:fontRef idx="minor">
            <a:schemeClr val="dk1"/>
          </a:fontRef>
        </p:style>
        <p:txBody>
          <a:bodyPr/>
          <a:lstStyle/>
          <a:p>
            <a:pPr algn="ctr" eaLnBrk="1" hangingPunct="1">
              <a:lnSpc>
                <a:spcPct val="115000"/>
              </a:lnSpc>
              <a:spcBef>
                <a:spcPts val="0"/>
              </a:spcBef>
              <a:spcAft>
                <a:spcPts val="1000"/>
              </a:spcAft>
              <a:tabLst>
                <a:tab pos="1533525" algn="l"/>
              </a:tabLst>
              <a:defRPr/>
            </a:pPr>
            <a:r>
              <a:rPr lang="en-IN" sz="2400" b="1">
                <a:sym typeface="+mn-ea"/>
              </a:rPr>
              <a:t>R GRAPHICAL USER INTERFACES</a:t>
            </a:r>
            <a:endParaRPr kumimoji="0" lang="en-US" sz="2400" b="1" i="0" u="none" strike="noStrike" kern="1200" cap="none" spc="0" normalizeH="0" baseline="0" noProof="0">
              <a:ln>
                <a:noFill/>
              </a:ln>
              <a:solidFill>
                <a:schemeClr val="tx1"/>
              </a:solidFill>
              <a:effectLst/>
              <a:uLnTx/>
              <a:uFillTx/>
              <a:latin typeface="+mn-lt"/>
              <a:ea typeface="+mn-ea"/>
              <a:cs typeface="+mn-cs"/>
            </a:endParaRPr>
          </a:p>
        </p:txBody>
      </p:sp>
      <p:sp>
        <p:nvSpPr>
          <p:cNvPr id="16" name="Subtitle 2"/>
          <p:cNvSpPr txBox="1"/>
          <p:nvPr/>
        </p:nvSpPr>
        <p:spPr>
          <a:xfrm>
            <a:off x="7467600" y="5091430"/>
            <a:ext cx="4273550" cy="1095375"/>
          </a:xfrm>
          <a:prstGeom prst="rect">
            <a:avLst/>
          </a:prstGeom>
        </p:spPr>
        <p:style>
          <a:lnRef idx="2">
            <a:schemeClr val="accent5"/>
          </a:lnRef>
          <a:fillRef idx="1">
            <a:schemeClr val="lt1"/>
          </a:fillRef>
          <a:effectRef idx="0">
            <a:schemeClr val="accent5"/>
          </a:effectRef>
          <a:fontRef idx="minor">
            <a:schemeClr val="dk1"/>
          </a:fontRef>
        </p:style>
        <p:txBody>
          <a:bodyPr>
            <a:normAutofit lnSpcReduction="20000"/>
          </a:bodyPr>
          <a:lstStyle/>
          <a:p>
            <a:pPr marL="0" marR="0" lvl="0" indent="0" algn="ctr" defTabSz="914400" rtl="0" eaLnBrk="1" fontAlgn="auto" latinLnBrk="0" hangingPunct="1">
              <a:lnSpc>
                <a:spcPct val="100000"/>
              </a:lnSpc>
              <a:spcBef>
                <a:spcPct val="20000"/>
              </a:spcBef>
              <a:spcAft>
                <a:spcPts val="0"/>
              </a:spcAft>
              <a:buClrTx/>
              <a:buSzTx/>
              <a:buFontTx/>
              <a:buNone/>
              <a:defRPr/>
            </a:pP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mn-cs"/>
              </a:rPr>
              <a:t>Mr. Raj u</a:t>
            </a:r>
          </a:p>
          <a:p>
            <a:pPr marL="0" marR="0" lvl="0" indent="0" algn="ctr" defTabSz="914400" rtl="0" eaLnBrk="1" fontAlgn="auto" latinLnBrk="0" hangingPunct="1">
              <a:lnSpc>
                <a:spcPct val="100000"/>
              </a:lnSpc>
              <a:spcBef>
                <a:spcPct val="20000"/>
              </a:spcBef>
              <a:spcAft>
                <a:spcPts val="0"/>
              </a:spcAft>
              <a:buClrTx/>
              <a:buSzTx/>
              <a:buFontTx/>
              <a:buNone/>
              <a:defRPr/>
            </a:pP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mn-cs"/>
              </a:rPr>
              <a:t>Assistant Professor</a:t>
            </a:r>
          </a:p>
          <a:p>
            <a:pPr marL="0" marR="0" lvl="0" indent="0" algn="ctr" defTabSz="914400" rtl="0" eaLnBrk="1" fontAlgn="auto" latinLnBrk="0" hangingPunct="1">
              <a:lnSpc>
                <a:spcPct val="100000"/>
              </a:lnSpc>
              <a:spcBef>
                <a:spcPct val="20000"/>
              </a:spcBef>
              <a:spcAft>
                <a:spcPts val="0"/>
              </a:spcAft>
              <a:buClrTx/>
              <a:buSzTx/>
              <a:buFontTx/>
              <a:buNone/>
              <a:defRPr/>
            </a:pP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mn-cs"/>
              </a:rPr>
              <a:t>Department</a:t>
            </a:r>
            <a:r>
              <a:rPr kumimoji="0" lang="en-US" sz="2200" b="0" i="0" u="none" strike="noStrike" kern="1200" cap="none" spc="0" normalizeH="0" baseline="0" noProof="0">
                <a:ln>
                  <a:noFill/>
                </a:ln>
                <a:solidFill>
                  <a:schemeClr val="tx1"/>
                </a:solidFill>
                <a:effectLst/>
                <a:uLnTx/>
                <a:uFillTx/>
                <a:latin typeface="+mn-lt"/>
                <a:ea typeface="+mn-ea"/>
                <a:cs typeface="+mn-cs"/>
              </a:rPr>
              <a:t> </a:t>
            </a:r>
            <a:r>
              <a:rPr kumimoji="0" lang="en-US" sz="2200" b="1" i="0" u="none" strike="noStrike" kern="1200" cap="none" spc="0" normalizeH="0" baseline="0" noProof="0">
                <a:ln>
                  <a:noFill/>
                </a:ln>
                <a:effectLst/>
                <a:uLnTx/>
                <a:uFillTx/>
                <a:latin typeface="Times New Roman" panose="02020603050405020304" pitchFamily="18" charset="0"/>
                <a:ea typeface="+mn-ea"/>
                <a:cs typeface="+mn-cs"/>
              </a:rPr>
              <a:t>CSE-Data Science</a:t>
            </a: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7" name="Subtitle 2"/>
          <p:cNvSpPr txBox="1"/>
          <p:nvPr/>
        </p:nvSpPr>
        <p:spPr>
          <a:xfrm>
            <a:off x="501650" y="5278438"/>
            <a:ext cx="4637088" cy="958850"/>
          </a:xfrm>
          <a:prstGeom prst="rect">
            <a:avLst/>
          </a:prstGeom>
        </p:spPr>
        <p:style>
          <a:lnRef idx="2">
            <a:schemeClr val="accent5"/>
          </a:lnRef>
          <a:fillRef idx="1">
            <a:schemeClr val="lt1"/>
          </a:fillRef>
          <a:effectRef idx="0">
            <a:schemeClr val="accent5"/>
          </a:effectRef>
          <a:fontRef idx="minor">
            <a:schemeClr val="dk1"/>
          </a:fontRef>
        </p:style>
        <p:txBody>
          <a:bodyPr/>
          <a:lstStyle/>
          <a:p>
            <a:pPr marL="0" marR="0" lvl="0" indent="0" algn="ctr" defTabSz="914400" rtl="0" eaLnBrk="1" fontAlgn="auto" latinLnBrk="0" hangingPunct="1">
              <a:lnSpc>
                <a:spcPct val="100000"/>
              </a:lnSpc>
              <a:spcBef>
                <a:spcPct val="20000"/>
              </a:spcBef>
              <a:spcAft>
                <a:spcPts val="0"/>
              </a:spcAft>
              <a:buClrTx/>
              <a:buSzTx/>
              <a:buFontTx/>
              <a:buNone/>
              <a:defRPr/>
            </a:pP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Course Details</a:t>
            </a:r>
            <a:b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b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a:t>
            </a:r>
            <a:r>
              <a:rPr kumimoji="0" lang="en-US" sz="2200" b="1" i="0" u="none" strike="noStrike" kern="1200" cap="none" spc="0" normalizeH="0" baseline="0" noProof="0" err="1">
                <a:ln>
                  <a:noFill/>
                </a:ln>
                <a:solidFill>
                  <a:schemeClr val="dk1"/>
                </a:solidFill>
                <a:effectLst/>
                <a:uLnTx/>
                <a:uFillTx/>
                <a:latin typeface="Times New Roman" panose="02020603050405020304" pitchFamily="18" charset="0"/>
                <a:ea typeface="+mn-ea"/>
                <a:cs typeface="Times New Roman" panose="02020603050405020304" pitchFamily="18" charset="0"/>
              </a:rPr>
              <a:t>B.Tech</a:t>
            </a: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 6</a:t>
            </a:r>
            <a:r>
              <a:rPr kumimoji="0" lang="en-US" sz="2200" b="1" i="0" u="none" strike="noStrike" kern="1200" cap="none" spc="0" normalizeH="0" baseline="30000" noProof="0">
                <a:ln>
                  <a:noFill/>
                </a:ln>
                <a:solidFill>
                  <a:schemeClr val="dk1"/>
                </a:solidFill>
                <a:effectLst/>
                <a:uLnTx/>
                <a:uFillTx/>
                <a:latin typeface="Times New Roman" panose="02020603050405020304" pitchFamily="18" charset="0"/>
                <a:ea typeface="+mn-ea"/>
                <a:cs typeface="Times New Roman" panose="02020603050405020304" pitchFamily="18" charset="0"/>
              </a:rPr>
              <a:t>rth</a:t>
            </a: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 Sem /3</a:t>
            </a:r>
            <a:r>
              <a:rPr kumimoji="0" lang="en-US" sz="2200" b="1" i="0" u="none" strike="noStrike" kern="1200" cap="none" spc="0" normalizeH="0" baseline="30000" noProof="0">
                <a:ln>
                  <a:noFill/>
                </a:ln>
                <a:solidFill>
                  <a:schemeClr val="dk1"/>
                </a:solidFill>
                <a:effectLst/>
                <a:uLnTx/>
                <a:uFillTx/>
                <a:latin typeface="Times New Roman" panose="02020603050405020304" pitchFamily="18" charset="0"/>
                <a:ea typeface="+mn-ea"/>
                <a:cs typeface="Times New Roman" panose="02020603050405020304" pitchFamily="18" charset="0"/>
              </a:rPr>
              <a:t>rd</a:t>
            </a:r>
            <a:r>
              <a:rPr kumimoji="0" lang="en-US" sz="2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  Year)</a:t>
            </a:r>
          </a:p>
        </p:txBody>
      </p:sp>
      <p:sp>
        <p:nvSpPr>
          <p:cNvPr id="6152" name="Slide Number Placeholder 1"/>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1</a:t>
            </a:fld>
            <a:endParaRPr lang="en-US" altLang="en-US" sz="1200">
              <a:solidFill>
                <a:srgbClr val="898989"/>
              </a:solidFill>
              <a:latin typeface="Calibri" panose="020F0502020204030204" pitchFamily="34" charset="0"/>
              <a:ea typeface="Arial" panose="020B0604020202020204" pitchFamily="34" charset="0"/>
            </a:endParaRPr>
          </a:p>
        </p:txBody>
      </p:sp>
      <p:pic>
        <p:nvPicPr>
          <p:cNvPr id="6153" name="Picture 14" descr="NIET"/>
          <p:cNvPicPr>
            <a:picLocks noChangeAspect="1"/>
          </p:cNvPicPr>
          <p:nvPr/>
        </p:nvPicPr>
        <p:blipFill>
          <a:blip r:embed="rId2"/>
          <a:stretch>
            <a:fillRect/>
          </a:stretch>
        </p:blipFill>
        <p:spPr>
          <a:xfrm>
            <a:off x="0" y="152400"/>
            <a:ext cx="1371600" cy="735013"/>
          </a:xfrm>
          <a:prstGeom prst="rect">
            <a:avLst/>
          </a:prstGeom>
          <a:noFill/>
          <a:ln w="9525">
            <a:noFill/>
          </a:ln>
        </p:spPr>
      </p:pic>
      <p:sp>
        <p:nvSpPr>
          <p:cNvPr id="23" name="Title 1"/>
          <p:cNvSpPr>
            <a:spLocks noGrp="1"/>
          </p:cNvSpPr>
          <p:nvPr>
            <p:ph type="title"/>
          </p:nvPr>
        </p:nvSpPr>
        <p:spPr>
          <a:xfrm>
            <a:off x="1524000" y="1588"/>
            <a:ext cx="10668000" cy="885825"/>
          </a:xfrm>
          <a:gradFill rotWithShape="1">
            <a:gsLst>
              <a:gs pos="0">
                <a:schemeClr val="accent5">
                  <a:tint val="50000"/>
                  <a:satMod val="300000"/>
                </a:schemeClr>
              </a:gs>
              <a:gs pos="35000">
                <a:schemeClr val="accent5">
                  <a:tint val="37000"/>
                  <a:satMod val="300000"/>
                </a:schemeClr>
              </a:gs>
              <a:gs pos="100000">
                <a:schemeClr val="accent5">
                  <a:tint val="15000"/>
                  <a:satMod val="350000"/>
                </a:schemeClr>
              </a:gs>
            </a:gsLst>
            <a:lin ang="16200000" scaled="1"/>
          </a:gradFill>
          <a:ln>
            <a:solidFill>
              <a:schemeClr val="accent5">
                <a:shade val="95000"/>
                <a:satMod val="105000"/>
              </a:schemeClr>
            </a:solidFill>
          </a:ln>
          <a:effectLst>
            <a:outerShdw blurRad="40000" dist="20000" dir="5400000" rotWithShape="0">
              <a:srgbClr val="000000">
                <a:alpha val="38000"/>
              </a:srgbClr>
            </a:outerShdw>
          </a:effectLst>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rtlCol="0"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sz="2800" b="0" i="0" u="none" strike="noStrike" kern="1200" cap="none" spc="0" normalizeH="0" baseline="0" noProof="0">
                <a:ln>
                  <a:noFill/>
                </a:ln>
                <a:solidFill>
                  <a:schemeClr val="dk1"/>
                </a:solidFill>
                <a:effectLst/>
                <a:uLnTx/>
                <a:uFillTx/>
                <a:latin typeface="Times New Roman" panose="02020603050405020304" pitchFamily="18" charset="0"/>
                <a:ea typeface="Calibri" panose="020F0502020204030204"/>
                <a:cs typeface="Times New Roman" panose="02020603050405020304" pitchFamily="18" charset="0"/>
                <a:sym typeface="Calibri" panose="020F0502020204030204"/>
              </a:rPr>
              <a:t>  </a:t>
            </a:r>
            <a:r>
              <a:rPr kumimoji="0" lang="en-US" sz="2800" b="1" i="0" u="none" strike="noStrike" kern="1200" cap="none" spc="0" normalizeH="0" baseline="0" noProof="0" err="1">
                <a:ln>
                  <a:noFill/>
                </a:ln>
                <a:solidFill>
                  <a:schemeClr val="dk1"/>
                </a:solidFill>
                <a:effectLst/>
                <a:uLnTx/>
                <a:uFillTx/>
                <a:latin typeface="Times New Roman" panose="02020603050405020304" pitchFamily="18" charset="0"/>
                <a:ea typeface="Calibri" panose="020F0502020204030204"/>
                <a:cs typeface="Times New Roman" panose="02020603050405020304" pitchFamily="18" charset="0"/>
                <a:sym typeface="Calibri" panose="020F0502020204030204"/>
              </a:rPr>
              <a:t>Noida</a:t>
            </a:r>
            <a:r>
              <a:rPr kumimoji="0" lang="en-US" sz="2800" b="1" i="0" u="none" strike="noStrike" kern="1200" cap="none" spc="0" normalizeH="0" baseline="0" noProof="0">
                <a:ln>
                  <a:noFill/>
                </a:ln>
                <a:solidFill>
                  <a:schemeClr val="dk1"/>
                </a:solidFill>
                <a:effectLst/>
                <a:uLnTx/>
                <a:uFillTx/>
                <a:latin typeface="Times New Roman" panose="02020603050405020304" pitchFamily="18" charset="0"/>
                <a:ea typeface="Calibri" panose="020F0502020204030204"/>
                <a:cs typeface="Times New Roman" panose="02020603050405020304" pitchFamily="18" charset="0"/>
                <a:sym typeface="Calibri" panose="020F0502020204030204"/>
              </a:rPr>
              <a:t> Institute of Engineering and Technology, Greater </a:t>
            </a:r>
            <a:r>
              <a:rPr kumimoji="0" lang="en-US" sz="2800" b="1" i="0" u="none" strike="noStrike" kern="1200" cap="none" spc="0" normalizeH="0" baseline="0" noProof="0" err="1">
                <a:ln>
                  <a:noFill/>
                </a:ln>
                <a:solidFill>
                  <a:schemeClr val="dk1"/>
                </a:solidFill>
                <a:effectLst/>
                <a:uLnTx/>
                <a:uFillTx/>
                <a:latin typeface="Times New Roman" panose="02020603050405020304" pitchFamily="18" charset="0"/>
                <a:ea typeface="Calibri" panose="020F0502020204030204"/>
                <a:cs typeface="Times New Roman" panose="02020603050405020304" pitchFamily="18" charset="0"/>
                <a:sym typeface="Calibri" panose="020F0502020204030204"/>
              </a:rPr>
              <a:t>Noida</a:t>
            </a:r>
            <a:endParaRPr kumimoji="0" lang="en-IN" sz="28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pic>
        <p:nvPicPr>
          <p:cNvPr id="2" name="Picture 1" descr="Photo"/>
          <p:cNvPicPr>
            <a:picLocks noChangeAspect="1"/>
          </p:cNvPicPr>
          <p:nvPr/>
        </p:nvPicPr>
        <p:blipFill>
          <a:blip r:embed="rId3"/>
          <a:stretch>
            <a:fillRect/>
          </a:stretch>
        </p:blipFill>
        <p:spPr>
          <a:xfrm>
            <a:off x="8915400" y="3004820"/>
            <a:ext cx="1546225" cy="19888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57250"/>
            <a:ext cx="11887200" cy="5334000"/>
          </a:xfrm>
        </p:spPr>
        <p:txBody>
          <a:bodyPr>
            <a:noAutofit/>
          </a:bodyPr>
          <a:lstStyle/>
          <a:p>
            <a:pPr marL="0" indent="0" algn="just">
              <a:buFont typeface="Arial" panose="020B0604020202020204" pitchFamily="34" charset="0"/>
              <a:buNone/>
              <a:defRPr/>
            </a:pPr>
            <a:r>
              <a:rPr lang="en-US"/>
              <a:t>Data analytics is used in most sectors of businesses. Here are some primary areas where data analytics does its magic:</a:t>
            </a:r>
          </a:p>
          <a:p>
            <a:pPr algn="just">
              <a:buFont typeface="+mj-lt"/>
              <a:buAutoNum type="arabicPeriod"/>
              <a:defRPr/>
            </a:pPr>
            <a:r>
              <a:rPr lang="en-US" sz="2400">
                <a:solidFill>
                  <a:srgbClr val="51565E"/>
                </a:solidFill>
                <a:latin typeface="Roboto" panose="02000000000000000000" pitchFamily="2" charset="0"/>
              </a:rPr>
              <a:t>Data analytics is used in the banking and e-commerce industries to detect fraudulent transactions.</a:t>
            </a:r>
          </a:p>
          <a:p>
            <a:pPr algn="just">
              <a:buFont typeface="+mj-lt"/>
              <a:buAutoNum type="arabicPeriod"/>
              <a:defRPr/>
            </a:pPr>
            <a:r>
              <a:rPr lang="en-US" sz="2400">
                <a:solidFill>
                  <a:srgbClr val="51565E"/>
                </a:solidFill>
                <a:latin typeface="Roboto" panose="02000000000000000000" pitchFamily="2" charset="0"/>
              </a:rPr>
              <a:t>The healthcare sector uses data analytics to improve patient health by detecting diseases before they happen. It is commonly used for cancer detection.</a:t>
            </a:r>
          </a:p>
          <a:p>
            <a:pPr algn="just">
              <a:buFont typeface="+mj-lt"/>
              <a:buAutoNum type="arabicPeriod"/>
              <a:defRPr/>
            </a:pPr>
            <a:r>
              <a:rPr lang="en-US" sz="2400">
                <a:solidFill>
                  <a:srgbClr val="51565E"/>
                </a:solidFill>
                <a:latin typeface="Roboto" panose="02000000000000000000" pitchFamily="2" charset="0"/>
              </a:rPr>
              <a:t>Data analytics finds its usage in inventory management to keep track of different items.</a:t>
            </a:r>
          </a:p>
          <a:p>
            <a:pPr algn="just">
              <a:buFont typeface="+mj-lt"/>
              <a:buAutoNum type="arabicPeriod"/>
              <a:defRPr/>
            </a:pPr>
            <a:r>
              <a:rPr lang="en-US" sz="2400">
                <a:solidFill>
                  <a:srgbClr val="51565E"/>
                </a:solidFill>
                <a:latin typeface="Roboto" panose="02000000000000000000" pitchFamily="2" charset="0"/>
              </a:rPr>
              <a:t>Logistics companies use data analytics to ensure faster delivery of products by optimizing vehicle routes.</a:t>
            </a:r>
          </a:p>
          <a:p>
            <a:pPr algn="just">
              <a:buFont typeface="+mj-lt"/>
              <a:buAutoNum type="arabicPeriod"/>
              <a:defRPr/>
            </a:pPr>
            <a:r>
              <a:rPr lang="en-US" sz="2400">
                <a:solidFill>
                  <a:srgbClr val="51565E"/>
                </a:solidFill>
                <a:latin typeface="Roboto" panose="02000000000000000000" pitchFamily="2" charset="0"/>
              </a:rPr>
              <a:t>Marketing professionals use analytics to reach out to the right customers and perform targeted marketing to increase ROI.</a:t>
            </a:r>
          </a:p>
          <a:p>
            <a:pPr algn="just">
              <a:buFont typeface="+mj-lt"/>
              <a:buAutoNum type="arabicPeriod"/>
              <a:defRPr/>
            </a:pPr>
            <a:r>
              <a:rPr lang="en-US" sz="2400">
                <a:solidFill>
                  <a:srgbClr val="51565E"/>
                </a:solidFill>
                <a:latin typeface="Roboto" panose="02000000000000000000" pitchFamily="2" charset="0"/>
              </a:rPr>
              <a:t>Data analytics can be used for city planning, to build smart cities.</a:t>
            </a:r>
          </a:p>
          <a:p>
            <a:pPr marL="0" indent="0" algn="just">
              <a:buFont typeface="Arial" panose="020B0604020202020204" pitchFamily="34" charset="0"/>
              <a:buNone/>
              <a:defRPr/>
            </a:pPr>
            <a:endParaRPr lang="en-US" sz="220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quarter" idx="10"/>
          </p:nvPr>
        </p:nvSpPr>
        <p:spPr/>
        <p:txBody>
          <a:bodyPr/>
          <a:lstStyle/>
          <a:p>
            <a:pPr>
              <a:defRPr/>
            </a:pPr>
            <a:fld id="{289971A0-FA44-C04E-A412-728FB6458774}" type="datetime1">
              <a:rPr lang="en-US" smtClean="0"/>
              <a:t>2/28/2025</a:t>
            </a:fld>
            <a:endParaRPr lang="en-US"/>
          </a:p>
        </p:txBody>
      </p:sp>
      <p:sp>
        <p:nvSpPr>
          <p:cNvPr id="5" name="Footer Placeholder 4"/>
          <p:cNvSpPr>
            <a:spLocks noGrp="1"/>
          </p:cNvSpPr>
          <p:nvPr>
            <p:ph type="ftr" sz="quarter" idx="11"/>
          </p:nvPr>
        </p:nvSpPr>
        <p:spPr>
          <a:xfrm>
            <a:off x="2667000" y="6356350"/>
            <a:ext cx="6218238" cy="501650"/>
          </a:xfrm>
        </p:spPr>
        <p:txBody>
          <a:bodyPr/>
          <a:lstStyle/>
          <a:p>
            <a:pPr>
              <a:defRPr/>
            </a:pPr>
            <a:r>
              <a:rPr lang="en-US"/>
              <a:t>Mr. Raj u  UNIT-2 ACSAI0617 Programming For Data Analytics</a:t>
            </a:r>
          </a:p>
        </p:txBody>
      </p:sp>
      <p:sp>
        <p:nvSpPr>
          <p:cNvPr id="14341"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6155B47-58C2-3B4D-A2AC-3EADB8ADEDD0}" type="slidenum">
              <a:rPr lang="en-US" altLang="en-US" sz="1200" smtClean="0">
                <a:solidFill>
                  <a:srgbClr val="898989"/>
                </a:solidFill>
              </a:rPr>
              <a:t>10</a:t>
            </a:fld>
            <a:endParaRPr lang="en-US" altLang="en-US" sz="1200">
              <a:solidFill>
                <a:srgbClr val="898989"/>
              </a:solidFill>
            </a:endParaRPr>
          </a:p>
        </p:txBody>
      </p:sp>
      <p:pic>
        <p:nvPicPr>
          <p:cNvPr id="1434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288"/>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3200" b="1">
                <a:latin typeface="Times New Roman" panose="02020603050405020304" pitchFamily="18" charset="0"/>
                <a:cs typeface="Times New Roman" panose="02020603050405020304" pitchFamily="18" charset="0"/>
              </a:rPr>
              <a:t>  Branch-wise Applications</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100</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altLang="en-IN" sz="3200" b="1" kern="0">
                <a:solidFill>
                  <a:prstClr val="black"/>
                </a:solidFill>
                <a:latin typeface="Calibri" panose="020F0502020204030204"/>
                <a:cs typeface="+mn-cs"/>
              </a:rPr>
              <a:t>How to Create Package in R?</a:t>
            </a: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1143000" y="990600"/>
            <a:ext cx="10502265" cy="862965"/>
          </a:xfrm>
        </p:spPr>
        <p:txBody>
          <a:bodyPr/>
          <a:lstStyle/>
          <a:p>
            <a:pPr algn="l"/>
            <a:r>
              <a:rPr lang="en-US" sz="1800">
                <a:sym typeface="+mn-ea"/>
              </a:rPr>
              <a:t>In R package in RStudio by selecting </a:t>
            </a:r>
            <a:r>
              <a:rPr lang="en-US" sz="1800" b="1">
                <a:sym typeface="+mn-ea"/>
              </a:rPr>
              <a:t>“File” -&gt; “New Project” -&gt; “New Direction” -&gt; “R Package”.</a:t>
            </a:r>
            <a:endParaRPr lang="en-US" sz="1800"/>
          </a:p>
          <a:p>
            <a:pPr algn="l"/>
            <a:r>
              <a:rPr lang="en-US" sz="1800">
                <a:sym typeface="+mn-ea"/>
              </a:rPr>
              <a:t>In addition to starting a package using create or by creating a new project in RStudio, you could also create the package by hand, creating and then filling a directory. However, it’s hard to think of any circumstances where there would be a good reason to do that rather than using some of the more convenient tools offered by devtools and RStudio.</a:t>
            </a:r>
            <a:endParaRPr lang="en-US" sz="1800"/>
          </a:p>
          <a:p>
            <a:pPr algn="l"/>
            <a:r>
              <a:rPr lang="en-US" sz="1800">
                <a:sym typeface="+mn-ea"/>
              </a:rPr>
              <a:t>Figure 3.1 gives an example of what the new package directory will look like after you create an initial package structure with create or via the RStudio “New Project” interface. This initial package directory includes an R subdirectory, where you will save R scripts with all code defining R functions for the package. It also includes two files that will store metadata and interface information about your package (DESCRIPTION and NAMESPACE), as well as an R project file (.Rproj extension) that saves some project options for the directory. Finally, the initial package structure includes two files that can be used to exclude some files in the directory from either being followed by git (.gitignore) or included when the package is built (.Rbuildignore). These two files have names that start with a dot, so they may not be listed if you look at the package directory structure in a file manager like “Finder” on Macs. These “dot-files” will, however, be listed in the “Files” tab that shows up in one of the RStudio panes when you open an R project like a package directory, as shown in this figure.</a:t>
            </a:r>
            <a:endParaRPr lang="en-US" sz="1800"/>
          </a:p>
          <a:p>
            <a:pPr algn="l"/>
            <a:endParaRPr lang="en-US" sz="1800"/>
          </a:p>
          <a:p>
            <a:pPr marL="0" indent="0" algn="l">
              <a:buNone/>
            </a:pPr>
            <a:endParaRPr lang="en-US" altLang="en-IN" sz="1800" b="1" kern="0">
              <a:solidFill>
                <a:prstClr val="black"/>
              </a:solidFill>
              <a:latin typeface="Calibri" panose="020F0502020204030204"/>
              <a:sym typeface="+mn-ea"/>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rcRect r="73238" b="11842"/>
          <a:stretch>
            <a:fillRect/>
          </a:stretch>
        </p:blipFill>
        <p:spPr>
          <a:xfrm>
            <a:off x="93980" y="0"/>
            <a:ext cx="3709035" cy="6678930"/>
          </a:xfrm>
          <a:prstGeom prst="rect">
            <a:avLst/>
          </a:prstGeom>
        </p:spPr>
      </p:pic>
      <p:pic>
        <p:nvPicPr>
          <p:cNvPr id="6" name="Content Placeholder 5"/>
          <p:cNvPicPr>
            <a:picLocks noGrp="1" noChangeAspect="1"/>
          </p:cNvPicPr>
          <p:nvPr>
            <p:ph idx="1"/>
          </p:nvPr>
        </p:nvPicPr>
        <p:blipFill>
          <a:blip r:embed="rId3"/>
          <a:srcRect l="26654" t="20225" r="25956" b="51400"/>
          <a:stretch>
            <a:fillRect/>
          </a:stretch>
        </p:blipFill>
        <p:spPr>
          <a:xfrm>
            <a:off x="4483100" y="269240"/>
            <a:ext cx="7708900" cy="2549525"/>
          </a:xfrm>
          <a:prstGeom prst="rect">
            <a:avLst/>
          </a:prstGeom>
        </p:spPr>
      </p:pic>
      <p:pic>
        <p:nvPicPr>
          <p:cNvPr id="8" name="Picture 7"/>
          <p:cNvPicPr>
            <a:picLocks noChangeAspect="1"/>
          </p:cNvPicPr>
          <p:nvPr/>
        </p:nvPicPr>
        <p:blipFill>
          <a:blip r:embed="rId4"/>
          <a:srcRect l="26687" t="20120" r="26792" b="54250"/>
          <a:stretch>
            <a:fillRect/>
          </a:stretch>
        </p:blipFill>
        <p:spPr>
          <a:xfrm>
            <a:off x="4483100" y="3719830"/>
            <a:ext cx="7474585" cy="2316480"/>
          </a:xfrm>
          <a:prstGeom prst="rect">
            <a:avLst/>
          </a:prstGeom>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rcRect l="26776" t="19963" r="26703" b="20130"/>
          <a:stretch>
            <a:fillRect/>
          </a:stretch>
        </p:blipFill>
        <p:spPr>
          <a:xfrm>
            <a:off x="1722120" y="0"/>
            <a:ext cx="9467215" cy="6858000"/>
          </a:xfrm>
          <a:prstGeom prst="rect">
            <a:avLst/>
          </a:prstGeom>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r="74458" b="12741"/>
          <a:stretch>
            <a:fillRect/>
          </a:stretch>
        </p:blipFill>
        <p:spPr>
          <a:xfrm>
            <a:off x="0" y="0"/>
            <a:ext cx="3566795" cy="6854190"/>
          </a:xfrm>
          <a:prstGeom prst="rect">
            <a:avLst/>
          </a:prstGeom>
        </p:spPr>
      </p:pic>
      <p:pic>
        <p:nvPicPr>
          <p:cNvPr id="3" name="Picture 2"/>
          <p:cNvPicPr>
            <a:picLocks noChangeAspect="1"/>
          </p:cNvPicPr>
          <p:nvPr/>
        </p:nvPicPr>
        <p:blipFill>
          <a:blip r:embed="rId3"/>
          <a:srcRect l="35708" t="37889" r="36078" b="38213"/>
          <a:stretch>
            <a:fillRect/>
          </a:stretch>
        </p:blipFill>
        <p:spPr>
          <a:xfrm>
            <a:off x="5420995" y="0"/>
            <a:ext cx="5984240" cy="2851150"/>
          </a:xfrm>
          <a:prstGeom prst="rect">
            <a:avLst/>
          </a:prstGeom>
        </p:spPr>
      </p:pic>
      <p:pic>
        <p:nvPicPr>
          <p:cNvPr id="4" name="Picture 3"/>
          <p:cNvPicPr>
            <a:picLocks noChangeAspect="1"/>
          </p:cNvPicPr>
          <p:nvPr/>
        </p:nvPicPr>
        <p:blipFill>
          <a:blip r:embed="rId4"/>
          <a:srcRect l="35708" t="38046" r="35990" b="38370"/>
          <a:stretch>
            <a:fillRect/>
          </a:stretch>
        </p:blipFill>
        <p:spPr>
          <a:xfrm>
            <a:off x="5420995" y="3472180"/>
            <a:ext cx="6372860" cy="2987040"/>
          </a:xfrm>
          <a:prstGeom prst="rect">
            <a:avLst/>
          </a:prstGeom>
        </p:spPr>
      </p:pic>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l="62245" t="10080" r="-187" b="72806"/>
          <a:stretch>
            <a:fillRect/>
          </a:stretch>
        </p:blipFill>
        <p:spPr>
          <a:xfrm>
            <a:off x="1574165" y="269875"/>
            <a:ext cx="9713595" cy="2464435"/>
          </a:xfrm>
          <a:prstGeom prst="rect">
            <a:avLst/>
          </a:prstGeom>
        </p:spPr>
      </p:pic>
      <p:pic>
        <p:nvPicPr>
          <p:cNvPr id="3" name="Picture 2"/>
          <p:cNvPicPr>
            <a:picLocks noChangeAspect="1"/>
          </p:cNvPicPr>
          <p:nvPr/>
        </p:nvPicPr>
        <p:blipFill>
          <a:blip r:embed="rId3"/>
          <a:srcRect l="63661" t="8796" r="-10" b="78405"/>
          <a:stretch>
            <a:fillRect/>
          </a:stretch>
        </p:blipFill>
        <p:spPr>
          <a:xfrm>
            <a:off x="1229995" y="3763645"/>
            <a:ext cx="10732770" cy="2125980"/>
          </a:xfrm>
          <a:prstGeom prst="rect">
            <a:avLst/>
          </a:prstGeom>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l="65161" t="10496" r="255" b="60546"/>
          <a:stretch>
            <a:fillRect/>
          </a:stretch>
        </p:blipFill>
        <p:spPr>
          <a:xfrm>
            <a:off x="0" y="-118745"/>
            <a:ext cx="8420100" cy="3195320"/>
          </a:xfrm>
          <a:prstGeom prst="rect">
            <a:avLst/>
          </a:prstGeom>
        </p:spPr>
      </p:pic>
      <p:pic>
        <p:nvPicPr>
          <p:cNvPr id="3" name="Picture 2"/>
          <p:cNvPicPr>
            <a:picLocks noChangeAspect="1"/>
          </p:cNvPicPr>
          <p:nvPr/>
        </p:nvPicPr>
        <p:blipFill>
          <a:blip r:embed="rId3"/>
          <a:srcRect l="65073" t="10843" r="698" b="63528"/>
          <a:stretch>
            <a:fillRect/>
          </a:stretch>
        </p:blipFill>
        <p:spPr>
          <a:xfrm>
            <a:off x="3879850" y="3658870"/>
            <a:ext cx="8312150" cy="3058795"/>
          </a:xfrm>
          <a:prstGeom prst="rect">
            <a:avLst/>
          </a:prstGeom>
        </p:spPr>
      </p:pic>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86000" y="268941"/>
            <a:ext cx="12192000" cy="6858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nvPr>
        </p:nvGraphicFramePr>
        <p:xfrm>
          <a:off x="790575" y="847725"/>
          <a:ext cx="10541000" cy="4976813"/>
        </p:xfrm>
        <a:graphic>
          <a:graphicData uri="http://schemas.openxmlformats.org/drawingml/2006/table">
            <a:tbl>
              <a:tblPr firstRow="1" firstCol="1" bandRow="1">
                <a:tableStyleId>{5C22544A-7EE6-4342-B048-85BDC9FD1C3A}</a:tableStyleId>
              </a:tblPr>
              <a:tblGrid>
                <a:gridCol w="10541000">
                  <a:extLst>
                    <a:ext uri="{9D8B030D-6E8A-4147-A177-3AD203B41FA5}">
                      <a16:colId xmlns:a16="http://schemas.microsoft.com/office/drawing/2014/main" val="20000"/>
                    </a:ext>
                  </a:extLst>
                </a:gridCol>
              </a:tblGrid>
              <a:tr h="596227">
                <a:tc>
                  <a:txBody>
                    <a:bodyPr/>
                    <a:lstStyle/>
                    <a:p>
                      <a:pPr marL="0" marR="0">
                        <a:lnSpc>
                          <a:spcPct val="115000"/>
                        </a:lnSpc>
                        <a:spcBef>
                          <a:spcPts val="0"/>
                        </a:spcBef>
                        <a:spcAft>
                          <a:spcPts val="1000"/>
                        </a:spcAft>
                        <a:tabLst>
                          <a:tab pos="1533525" algn="l"/>
                        </a:tabLst>
                      </a:pPr>
                      <a:endParaRPr lang="en-US" sz="2400">
                        <a:solidFill>
                          <a:schemeClr val="tx1"/>
                        </a:solidFill>
                        <a:effectLst/>
                        <a:latin typeface="Calibri" panose="020F0502020204030204" pitchFamily="34" charset="0"/>
                        <a:ea typeface="Calibri" panose="020F0502020204030204" pitchFamily="34" charset="0"/>
                        <a:cs typeface="Mangal" panose="02040503050203030202"/>
                      </a:endParaRPr>
                    </a:p>
                  </a:txBody>
                  <a:tcPr marL="68582" marR="68582" marT="0" marB="0">
                    <a:solidFill>
                      <a:schemeClr val="bg1"/>
                    </a:solidFill>
                  </a:tcPr>
                </a:tc>
                <a:extLst>
                  <a:ext uri="{0D108BD9-81ED-4DB2-BD59-A6C34878D82A}">
                    <a16:rowId xmlns:a16="http://schemas.microsoft.com/office/drawing/2014/main" val="10000"/>
                  </a:ext>
                </a:extLst>
              </a:tr>
              <a:tr h="4380586">
                <a:tc>
                  <a:txBody>
                    <a:bodyPr/>
                    <a:lstStyle/>
                    <a:p>
                      <a:pPr marL="342900" indent="-342900" algn="just">
                        <a:lnSpc>
                          <a:spcPct val="150000"/>
                        </a:lnSpc>
                        <a:buFont typeface="Arial" panose="020B0604020202020204" pitchFamily="34" charset="0"/>
                        <a:buChar char="•"/>
                      </a:pPr>
                      <a:r>
                        <a:rPr lang="en-US" sz="2400" b="0" kern="1200">
                          <a:solidFill>
                            <a:schemeClr val="tx1"/>
                          </a:solidFill>
                          <a:effectLst/>
                          <a:latin typeface="Times New Roman" panose="02020603050405020304" pitchFamily="18" charset="0"/>
                          <a:ea typeface="+mn-ea"/>
                          <a:cs typeface="Times New Roman" panose="02020603050405020304" pitchFamily="18" charset="0"/>
                        </a:rPr>
                        <a:t>Demonstrate knowledge of statistical data analysis techniques utilized in business decision making.</a:t>
                      </a:r>
                    </a:p>
                    <a:p>
                      <a:pPr marL="342900" indent="-342900" algn="just">
                        <a:lnSpc>
                          <a:spcPct val="150000"/>
                        </a:lnSpc>
                        <a:buFont typeface="Arial" panose="020B0604020202020204" pitchFamily="34" charset="0"/>
                        <a:buChar char="•"/>
                      </a:pPr>
                      <a:r>
                        <a:rPr lang="en-US" sz="2400" b="0" kern="1200">
                          <a:solidFill>
                            <a:schemeClr val="tx1"/>
                          </a:solidFill>
                          <a:effectLst/>
                          <a:latin typeface="Times New Roman" panose="02020603050405020304" pitchFamily="18" charset="0"/>
                          <a:ea typeface="+mn-ea"/>
                          <a:cs typeface="Times New Roman" panose="02020603050405020304" pitchFamily="18" charset="0"/>
                        </a:rPr>
                        <a:t>Apply principles of Data Science to the analysis of business problems. </a:t>
                      </a:r>
                    </a:p>
                    <a:p>
                      <a:pPr marL="342900" indent="-342900" algn="just">
                        <a:lnSpc>
                          <a:spcPct val="150000"/>
                        </a:lnSpc>
                        <a:buFont typeface="Arial" panose="020B0604020202020204" pitchFamily="34" charset="0"/>
                        <a:buChar char="•"/>
                      </a:pPr>
                      <a:r>
                        <a:rPr lang="en-US" sz="2400" b="0" kern="1200">
                          <a:solidFill>
                            <a:schemeClr val="tx1"/>
                          </a:solidFill>
                          <a:effectLst/>
                          <a:latin typeface="Times New Roman" panose="02020603050405020304" pitchFamily="18" charset="0"/>
                          <a:ea typeface="+mn-ea"/>
                          <a:cs typeface="Times New Roman" panose="02020603050405020304" pitchFamily="18" charset="0"/>
                        </a:rPr>
                        <a:t>Use data mining software to solve real-world problems. </a:t>
                      </a:r>
                    </a:p>
                    <a:p>
                      <a:pPr marL="342900" indent="-342900" algn="just">
                        <a:lnSpc>
                          <a:spcPct val="150000"/>
                        </a:lnSpc>
                        <a:buFont typeface="Arial" panose="020B0604020202020204" pitchFamily="34" charset="0"/>
                        <a:buChar char="•"/>
                      </a:pPr>
                      <a:r>
                        <a:rPr lang="en-US" sz="2400" b="0" kern="1200">
                          <a:solidFill>
                            <a:schemeClr val="tx1"/>
                          </a:solidFill>
                          <a:effectLst/>
                          <a:latin typeface="Times New Roman" panose="02020603050405020304" pitchFamily="18" charset="0"/>
                          <a:ea typeface="+mn-ea"/>
                          <a:cs typeface="Times New Roman" panose="02020603050405020304" pitchFamily="18" charset="0"/>
                        </a:rPr>
                        <a:t>Employ cutting edge tools and technologies to analyze Big Data.</a:t>
                      </a:r>
                    </a:p>
                  </a:txBody>
                  <a:tcPr marL="68582" marR="68582" marT="0" marB="0">
                    <a:solidFill>
                      <a:schemeClr val="bg1"/>
                    </a:solidFill>
                  </a:tcPr>
                </a:tc>
                <a:extLst>
                  <a:ext uri="{0D108BD9-81ED-4DB2-BD59-A6C34878D82A}">
                    <a16:rowId xmlns:a16="http://schemas.microsoft.com/office/drawing/2014/main" val="10001"/>
                  </a:ext>
                </a:extLst>
              </a:tr>
            </a:tbl>
          </a:graphicData>
        </a:graphic>
      </p:graphicFrame>
      <p:sp>
        <p:nvSpPr>
          <p:cNvPr id="4" name="Date Placeholder 3"/>
          <p:cNvSpPr>
            <a:spLocks noGrp="1"/>
          </p:cNvSpPr>
          <p:nvPr>
            <p:ph type="dt" sz="quarter" idx="10"/>
          </p:nvPr>
        </p:nvSpPr>
        <p:spPr/>
        <p:txBody>
          <a:bodyPr/>
          <a:lstStyle/>
          <a:p>
            <a:pPr>
              <a:defRPr/>
            </a:pPr>
            <a:fld id="{7A6D56EF-EF90-C540-8678-813FB639416C}" type="datetime1">
              <a:rPr lang="en-US" smtClean="0"/>
              <a:t>2/28/2025</a:t>
            </a:fld>
            <a:endParaRPr lang="en-US"/>
          </a:p>
        </p:txBody>
      </p:sp>
      <p:sp>
        <p:nvSpPr>
          <p:cNvPr id="5" name="Footer Placeholder 4"/>
          <p:cNvSpPr>
            <a:spLocks noGrp="1"/>
          </p:cNvSpPr>
          <p:nvPr>
            <p:ph type="ftr" sz="quarter" idx="11"/>
          </p:nvPr>
        </p:nvSpPr>
        <p:spPr>
          <a:xfrm>
            <a:off x="2743200" y="6356350"/>
            <a:ext cx="6373813" cy="501650"/>
          </a:xfrm>
        </p:spPr>
        <p:txBody>
          <a:bodyPr/>
          <a:lstStyle/>
          <a:p>
            <a:pPr>
              <a:defRPr/>
            </a:pPr>
            <a:r>
              <a:rPr lang="en-US"/>
              <a:t>Mr. Raj u  UNIT-2 ACSAI0617 Programming For Data Analytics</a:t>
            </a:r>
          </a:p>
        </p:txBody>
      </p:sp>
      <p:sp>
        <p:nvSpPr>
          <p:cNvPr id="15372"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EAB5BCF-4482-A941-97ED-1CA4C51E57D1}" type="slidenum">
              <a:rPr lang="en-US" altLang="en-US" sz="1200" smtClean="0">
                <a:solidFill>
                  <a:srgbClr val="898989"/>
                </a:solidFill>
              </a:rPr>
              <a:t>11</a:t>
            </a:fld>
            <a:endParaRPr lang="en-US" altLang="en-US" sz="1200">
              <a:solidFill>
                <a:srgbClr val="898989"/>
              </a:solidFill>
            </a:endParaRPr>
          </a:p>
        </p:txBody>
      </p:sp>
      <p:pic>
        <p:nvPicPr>
          <p:cNvPr id="15373"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Course Objectives</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l="27927" t="2509" r="47661" b="39787"/>
          <a:stretch>
            <a:fillRect/>
          </a:stretch>
        </p:blipFill>
        <p:spPr>
          <a:xfrm>
            <a:off x="0" y="285750"/>
            <a:ext cx="4727575" cy="6286500"/>
          </a:xfrm>
          <a:prstGeom prst="rect">
            <a:avLst/>
          </a:prstGeom>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l="26245" t="9898" r="26792" b="11019"/>
          <a:stretch>
            <a:fillRect/>
          </a:stretch>
        </p:blipFill>
        <p:spPr>
          <a:xfrm>
            <a:off x="1906270" y="0"/>
            <a:ext cx="7192645" cy="6812915"/>
          </a:xfrm>
          <a:prstGeom prst="rect">
            <a:avLst/>
          </a:prstGeom>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2"/>
          <p:cNvSpPr>
            <a:spLocks noGrp="1"/>
          </p:cNvSpPr>
          <p:nvPr>
            <p:ph idx="1"/>
          </p:nvPr>
        </p:nvSpPr>
        <p:spPr>
          <a:xfrm>
            <a:off x="903288" y="1066800"/>
            <a:ext cx="10515600" cy="4740275"/>
          </a:xfrm>
        </p:spPr>
        <p:txBody>
          <a:bodyPr/>
          <a:lstStyle/>
          <a:p>
            <a:pPr marL="0" indent="0">
              <a:buFont typeface="Arial" panose="020B0604020202020204" pitchFamily="34" charset="0"/>
              <a:buNone/>
            </a:pPr>
            <a:r>
              <a:rPr lang="en-US" altLang="en-US" sz="1800">
                <a:latin typeface="Times New Roman" panose="02020603050405020304" pitchFamily="18" charset="0"/>
                <a:cs typeface="Times New Roman" panose="02020603050405020304" pitchFamily="18" charset="0"/>
              </a:rPr>
              <a:t>After completion of this course students will be able to:</a:t>
            </a:r>
          </a:p>
          <a:p>
            <a:pPr marL="0" indent="0">
              <a:buFont typeface="Arial" panose="020B0604020202020204" pitchFamily="34" charset="0"/>
              <a:buNone/>
            </a:pPr>
            <a:endParaRPr lang="en-US" altLang="en-US"/>
          </a:p>
        </p:txBody>
      </p:sp>
      <p:sp>
        <p:nvSpPr>
          <p:cNvPr id="4" name="Date Placeholder 3"/>
          <p:cNvSpPr>
            <a:spLocks noGrp="1"/>
          </p:cNvSpPr>
          <p:nvPr>
            <p:ph type="dt" sz="quarter" idx="10"/>
          </p:nvPr>
        </p:nvSpPr>
        <p:spPr/>
        <p:txBody>
          <a:bodyPr/>
          <a:lstStyle/>
          <a:p>
            <a:pPr>
              <a:defRPr/>
            </a:pPr>
            <a:fld id="{B5CFFC60-F897-E643-8D1B-6B566FE33C03}" type="datetime1">
              <a:rPr lang="en-US" smtClean="0"/>
              <a:t>2/28/2025</a:t>
            </a:fld>
            <a:endParaRPr lang="en-US"/>
          </a:p>
        </p:txBody>
      </p:sp>
      <p:sp>
        <p:nvSpPr>
          <p:cNvPr id="5" name="Footer Placeholder 4"/>
          <p:cNvSpPr>
            <a:spLocks noGrp="1"/>
          </p:cNvSpPr>
          <p:nvPr>
            <p:ph type="ftr" sz="quarter" idx="11"/>
          </p:nvPr>
        </p:nvSpPr>
        <p:spPr>
          <a:xfrm>
            <a:off x="2743200" y="6356350"/>
            <a:ext cx="6237288" cy="501650"/>
          </a:xfrm>
        </p:spPr>
        <p:txBody>
          <a:bodyPr/>
          <a:lstStyle/>
          <a:p>
            <a:pPr>
              <a:defRPr/>
            </a:pPr>
            <a:r>
              <a:rPr lang="en-US"/>
              <a:t>Mr. Raj u  UNIT-2 ACSAI0617 Programming For Data Analytics</a:t>
            </a:r>
          </a:p>
        </p:txBody>
      </p:sp>
      <p:graphicFrame>
        <p:nvGraphicFramePr>
          <p:cNvPr id="9" name="Table 8"/>
          <p:cNvGraphicFramePr>
            <a:graphicFrameLocks noGrp="1"/>
          </p:cNvGraphicFramePr>
          <p:nvPr/>
        </p:nvGraphicFramePr>
        <p:xfrm>
          <a:off x="762000" y="1524000"/>
          <a:ext cx="10744200" cy="4637086"/>
        </p:xfrm>
        <a:graphic>
          <a:graphicData uri="http://schemas.openxmlformats.org/drawingml/2006/table">
            <a:tbl>
              <a:tblPr firstRow="1" firstCol="1" bandRow="1">
                <a:tableStyleId>{5C22544A-7EE6-4342-B048-85BDC9FD1C3A}</a:tableStyleId>
              </a:tblPr>
              <a:tblGrid>
                <a:gridCol w="1987512">
                  <a:extLst>
                    <a:ext uri="{9D8B030D-6E8A-4147-A177-3AD203B41FA5}">
                      <a16:colId xmlns:a16="http://schemas.microsoft.com/office/drawing/2014/main" val="20000"/>
                    </a:ext>
                  </a:extLst>
                </a:gridCol>
                <a:gridCol w="8756688">
                  <a:extLst>
                    <a:ext uri="{9D8B030D-6E8A-4147-A177-3AD203B41FA5}">
                      <a16:colId xmlns:a16="http://schemas.microsoft.com/office/drawing/2014/main" val="20001"/>
                    </a:ext>
                  </a:extLst>
                </a:gridCol>
              </a:tblGrid>
              <a:tr h="909018">
                <a:tc>
                  <a:txBody>
                    <a:bodyPr/>
                    <a:lstStyle/>
                    <a:p>
                      <a:pPr marL="0" marR="0" algn="ctr" defTabSz="914400" rtl="0" eaLnBrk="1" latinLnBrk="0" hangingPunct="1">
                        <a:lnSpc>
                          <a:spcPct val="150000"/>
                        </a:lnSpc>
                        <a:spcBef>
                          <a:spcPts val="0"/>
                        </a:spcBef>
                        <a:spcAft>
                          <a:spcPts val="1000"/>
                        </a:spcAft>
                      </a:pPr>
                      <a:r>
                        <a:rPr lang="en-US" sz="2100" b="0" kern="1200">
                          <a:solidFill>
                            <a:schemeClr val="tx1"/>
                          </a:solidFill>
                          <a:effectLst/>
                          <a:latin typeface="Times New Roman" panose="02020603050405020304" pitchFamily="18" charset="0"/>
                          <a:ea typeface="+mn-ea"/>
                          <a:cs typeface="Times New Roman" panose="02020603050405020304" pitchFamily="18" charset="0"/>
                        </a:rPr>
                        <a:t>CO1</a:t>
                      </a:r>
                    </a:p>
                  </a:txBody>
                  <a:tcPr marL="68580" marR="68580" marT="0" marB="0"/>
                </a:tc>
                <a:tc>
                  <a:txBody>
                    <a:bodyPr/>
                    <a:lstStyle/>
                    <a:p>
                      <a:pPr marL="0" marR="0" algn="just" defTabSz="914400" rtl="0" eaLnBrk="1" latinLnBrk="0" hangingPunct="1">
                        <a:lnSpc>
                          <a:spcPct val="150000"/>
                        </a:lnSpc>
                        <a:spcBef>
                          <a:spcPts val="0"/>
                        </a:spcBef>
                        <a:spcAft>
                          <a:spcPts val="1000"/>
                        </a:spcAft>
                      </a:pPr>
                      <a:r>
                        <a:rPr lang="en-US" sz="2100" b="0" kern="1200">
                          <a:solidFill>
                            <a:schemeClr val="tx1"/>
                          </a:solidFill>
                          <a:effectLst/>
                          <a:latin typeface="Times New Roman" panose="02020603050405020304" pitchFamily="18" charset="0"/>
                          <a:ea typeface="+mn-ea"/>
                          <a:cs typeface="Times New Roman" panose="02020603050405020304" pitchFamily="18" charset="0"/>
                        </a:rPr>
                        <a:t>Install, Code and Use Python &amp; R Programming Language in R Studio IDE to perform basic tasks on Vectors, Matrices and Data frames. 	</a:t>
                      </a:r>
                    </a:p>
                  </a:txBody>
                  <a:tcPr marL="68580" marR="68580" marT="0" marB="0" anchor="ctr"/>
                </a:tc>
                <a:extLst>
                  <a:ext uri="{0D108BD9-81ED-4DB2-BD59-A6C34878D82A}">
                    <a16:rowId xmlns:a16="http://schemas.microsoft.com/office/drawing/2014/main" val="10000"/>
                  </a:ext>
                </a:extLst>
              </a:tr>
              <a:tr h="909018">
                <a:tc>
                  <a:txBody>
                    <a:bodyPr/>
                    <a:lstStyle/>
                    <a:p>
                      <a:pPr marL="0" marR="0" algn="ctr">
                        <a:lnSpc>
                          <a:spcPct val="200000"/>
                        </a:lnSpc>
                        <a:spcBef>
                          <a:spcPts val="0"/>
                        </a:spcBef>
                        <a:spcAft>
                          <a:spcPts val="1000"/>
                        </a:spcAft>
                      </a:pPr>
                      <a:r>
                        <a:rPr lang="en-US" sz="2100" b="1">
                          <a:solidFill>
                            <a:srgbClr val="FF0000"/>
                          </a:solidFill>
                          <a:effectLst/>
                          <a:latin typeface="Times New Roman" panose="02020603050405020304" pitchFamily="18" charset="0"/>
                          <a:cs typeface="Times New Roman" panose="02020603050405020304" pitchFamily="18" charset="0"/>
                        </a:rPr>
                        <a:t>CO2</a:t>
                      </a:r>
                      <a:endParaRPr lang="en-US" sz="2100" b="1">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r>
                        <a:rPr lang="en-US" sz="2100" b="1" kern="1200">
                          <a:solidFill>
                            <a:srgbClr val="FF0000"/>
                          </a:solidFill>
                          <a:effectLst/>
                          <a:latin typeface="Times New Roman" panose="02020603050405020304" pitchFamily="18" charset="0"/>
                          <a:ea typeface="+mn-ea"/>
                          <a:cs typeface="Times New Roman" panose="02020603050405020304" pitchFamily="18" charset="0"/>
                        </a:rPr>
                        <a:t>Implement the concept of the R packages. </a:t>
                      </a:r>
                      <a:r>
                        <a:rPr lang="en-US" sz="1800" b="1" i="0" u="none" strike="noStrike" kern="1200" baseline="0">
                          <a:solidFill>
                            <a:srgbClr val="FF0000"/>
                          </a:solidFill>
                          <a:latin typeface="+mn-lt"/>
                          <a:ea typeface="+mn-ea"/>
                          <a:cs typeface="+mn-cs"/>
                        </a:rPr>
                        <a:t>	</a:t>
                      </a:r>
                    </a:p>
                  </a:txBody>
                  <a:tcPr marL="68580" marR="68580" marT="0" marB="0" anchor="ctr"/>
                </a:tc>
                <a:extLst>
                  <a:ext uri="{0D108BD9-81ED-4DB2-BD59-A6C34878D82A}">
                    <a16:rowId xmlns:a16="http://schemas.microsoft.com/office/drawing/2014/main" val="10001"/>
                  </a:ext>
                </a:extLst>
              </a:tr>
              <a:tr h="1001014">
                <a:tc>
                  <a:txBody>
                    <a:bodyPr/>
                    <a:lstStyle/>
                    <a:p>
                      <a:pPr marL="0" marR="0" algn="ctr" defTabSz="914400" rtl="0" eaLnBrk="1" latinLnBrk="0" hangingPunct="1">
                        <a:lnSpc>
                          <a:spcPct val="200000"/>
                        </a:lnSpc>
                        <a:spcBef>
                          <a:spcPts val="0"/>
                        </a:spcBef>
                        <a:spcAft>
                          <a:spcPts val="1000"/>
                        </a:spcAft>
                      </a:pPr>
                      <a:r>
                        <a:rPr lang="en-US" sz="2100" b="1" kern="1200">
                          <a:solidFill>
                            <a:schemeClr val="bg1"/>
                          </a:solidFill>
                          <a:effectLst/>
                          <a:latin typeface="Times New Roman" panose="02020603050405020304" pitchFamily="18" charset="0"/>
                          <a:ea typeface="+mn-ea"/>
                          <a:cs typeface="Times New Roman" panose="02020603050405020304" pitchFamily="18" charset="0"/>
                        </a:rPr>
                        <a:t>CO3</a:t>
                      </a:r>
                    </a:p>
                  </a:txBody>
                  <a:tcPr marL="68580" marR="68580" marT="0" marB="0"/>
                </a:tc>
                <a:tc>
                  <a:txBody>
                    <a:bodyPr/>
                    <a:lstStyle/>
                    <a:p>
                      <a:pPr marL="0" algn="l" defTabSz="914400" rtl="0" eaLnBrk="1" latinLnBrk="0" hangingPunct="1"/>
                      <a:r>
                        <a:rPr lang="en-US" sz="2100" kern="1200">
                          <a:solidFill>
                            <a:schemeClr val="dk1"/>
                          </a:solidFill>
                          <a:effectLst/>
                          <a:latin typeface="Times New Roman" panose="02020603050405020304" pitchFamily="18" charset="0"/>
                          <a:ea typeface="+mn-ea"/>
                          <a:cs typeface="Times New Roman" panose="02020603050405020304" pitchFamily="18" charset="0"/>
                        </a:rPr>
                        <a:t>Understand the basic concept of the MongoDB. 	</a:t>
                      </a:r>
                    </a:p>
                  </a:txBody>
                  <a:tcPr marL="68580" marR="68580" marT="0" marB="0" anchor="ctr"/>
                </a:tc>
                <a:extLst>
                  <a:ext uri="{0D108BD9-81ED-4DB2-BD59-A6C34878D82A}">
                    <a16:rowId xmlns:a16="http://schemas.microsoft.com/office/drawing/2014/main" val="10002"/>
                  </a:ext>
                </a:extLst>
              </a:tr>
              <a:tr h="909018">
                <a:tc>
                  <a:txBody>
                    <a:bodyPr/>
                    <a:lstStyle/>
                    <a:p>
                      <a:pPr marL="0" marR="0" algn="ctr" defTabSz="914400" rtl="0" eaLnBrk="1" latinLnBrk="0" hangingPunct="1">
                        <a:lnSpc>
                          <a:spcPct val="200000"/>
                        </a:lnSpc>
                        <a:spcBef>
                          <a:spcPts val="0"/>
                        </a:spcBef>
                        <a:spcAft>
                          <a:spcPts val="1000"/>
                        </a:spcAft>
                      </a:pPr>
                      <a:r>
                        <a:rPr lang="en-US" sz="2100" b="1" kern="1200">
                          <a:solidFill>
                            <a:schemeClr val="bg1"/>
                          </a:solidFill>
                          <a:effectLst/>
                          <a:latin typeface="Times New Roman" panose="02020603050405020304" pitchFamily="18" charset="0"/>
                          <a:ea typeface="+mn-ea"/>
                          <a:cs typeface="Times New Roman" panose="02020603050405020304" pitchFamily="18" charset="0"/>
                        </a:rPr>
                        <a:t>CO4</a:t>
                      </a:r>
                    </a:p>
                  </a:txBody>
                  <a:tcPr marL="68580" marR="68580" marT="0" marB="0"/>
                </a:tc>
                <a:tc>
                  <a:txBody>
                    <a:bodyPr/>
                    <a:lstStyle/>
                    <a:p>
                      <a:r>
                        <a:rPr lang="en-US" sz="2100" kern="1200">
                          <a:solidFill>
                            <a:schemeClr val="dk1"/>
                          </a:solidFill>
                          <a:effectLst/>
                          <a:latin typeface="Times New Roman" panose="02020603050405020304" pitchFamily="18" charset="0"/>
                          <a:ea typeface="+mn-ea"/>
                          <a:cs typeface="Times New Roman" panose="02020603050405020304" pitchFamily="18" charset="0"/>
                        </a:rPr>
                        <a:t>Understand and apply the concept of the RNN and </a:t>
                      </a:r>
                      <a:r>
                        <a:rPr lang="en-US" sz="2100" kern="1200" err="1">
                          <a:solidFill>
                            <a:schemeClr val="dk1"/>
                          </a:solidFill>
                          <a:effectLst/>
                          <a:latin typeface="Times New Roman" panose="02020603050405020304" pitchFamily="18" charset="0"/>
                          <a:ea typeface="+mn-ea"/>
                          <a:cs typeface="Times New Roman" panose="02020603050405020304" pitchFamily="18" charset="0"/>
                        </a:rPr>
                        <a:t>tensorflow</a:t>
                      </a:r>
                      <a:r>
                        <a:rPr lang="en-US" sz="2100" kern="1200">
                          <a:solidFill>
                            <a:schemeClr val="dk1"/>
                          </a:solidFill>
                          <a:effectLst/>
                          <a:latin typeface="Times New Roman" panose="02020603050405020304" pitchFamily="18" charset="0"/>
                          <a:ea typeface="+mn-ea"/>
                          <a:cs typeface="Times New Roman" panose="02020603050405020304" pitchFamily="18" charset="0"/>
                        </a:rPr>
                        <a:t>. </a:t>
                      </a:r>
                      <a:r>
                        <a:rPr lang="en-US" sz="1800" b="0" i="0" u="none" strike="noStrike" kern="1200" baseline="0">
                          <a:solidFill>
                            <a:schemeClr val="dk1"/>
                          </a:solidFill>
                          <a:latin typeface="+mn-lt"/>
                          <a:ea typeface="+mn-ea"/>
                          <a:cs typeface="+mn-cs"/>
                        </a:rPr>
                        <a:t>	</a:t>
                      </a:r>
                    </a:p>
                  </a:txBody>
                  <a:tcPr marL="68580" marR="68580" marT="0" marB="0" anchor="ctr"/>
                </a:tc>
                <a:extLst>
                  <a:ext uri="{0D108BD9-81ED-4DB2-BD59-A6C34878D82A}">
                    <a16:rowId xmlns:a16="http://schemas.microsoft.com/office/drawing/2014/main" val="10003"/>
                  </a:ext>
                </a:extLst>
              </a:tr>
              <a:tr h="909018">
                <a:tc>
                  <a:txBody>
                    <a:bodyPr/>
                    <a:lstStyle/>
                    <a:p>
                      <a:pPr marL="0" marR="0" algn="ctr" defTabSz="914400" rtl="0" eaLnBrk="1" latinLnBrk="0" hangingPunct="1">
                        <a:lnSpc>
                          <a:spcPct val="200000"/>
                        </a:lnSpc>
                        <a:spcBef>
                          <a:spcPts val="0"/>
                        </a:spcBef>
                        <a:spcAft>
                          <a:spcPts val="1000"/>
                        </a:spcAft>
                      </a:pPr>
                      <a:r>
                        <a:rPr lang="en-US" sz="2100" b="1" kern="1200">
                          <a:solidFill>
                            <a:schemeClr val="bg1"/>
                          </a:solidFill>
                          <a:effectLst/>
                          <a:latin typeface="Times New Roman" panose="02020603050405020304" pitchFamily="18" charset="0"/>
                          <a:ea typeface="+mn-ea"/>
                          <a:cs typeface="Times New Roman" panose="02020603050405020304" pitchFamily="18" charset="0"/>
                        </a:rPr>
                        <a:t>CO5</a:t>
                      </a:r>
                    </a:p>
                  </a:txBody>
                  <a:tcPr marL="68580" marR="68580" marT="0" marB="0"/>
                </a:tc>
                <a:tc>
                  <a:txBody>
                    <a:bodyPr/>
                    <a:lstStyle/>
                    <a:p>
                      <a:r>
                        <a:rPr lang="en-US" sz="2100" kern="1200">
                          <a:solidFill>
                            <a:schemeClr val="dk1"/>
                          </a:solidFill>
                          <a:effectLst/>
                          <a:latin typeface="Times New Roman" panose="02020603050405020304" pitchFamily="18" charset="0"/>
                          <a:ea typeface="+mn-ea"/>
                          <a:cs typeface="Times New Roman" panose="02020603050405020304" pitchFamily="18" charset="0"/>
                        </a:rPr>
                        <a:t>Understand and evaluate the concept of the </a:t>
                      </a:r>
                      <a:r>
                        <a:rPr lang="en-US" sz="2100" kern="1200" err="1">
                          <a:solidFill>
                            <a:schemeClr val="dk1"/>
                          </a:solidFill>
                          <a:effectLst/>
                          <a:latin typeface="Times New Roman" panose="02020603050405020304" pitchFamily="18" charset="0"/>
                          <a:ea typeface="+mn-ea"/>
                          <a:cs typeface="Times New Roman" panose="02020603050405020304" pitchFamily="18" charset="0"/>
                        </a:rPr>
                        <a:t>keras</a:t>
                      </a:r>
                      <a:r>
                        <a:rPr lang="en-US" sz="2100" kern="1200">
                          <a:solidFill>
                            <a:schemeClr val="dk1"/>
                          </a:solidFill>
                          <a:effectLst/>
                          <a:latin typeface="Times New Roman" panose="02020603050405020304" pitchFamily="18" charset="0"/>
                          <a:ea typeface="+mn-ea"/>
                          <a:cs typeface="Times New Roman" panose="02020603050405020304" pitchFamily="18" charset="0"/>
                        </a:rPr>
                        <a:t> in deep learning. 	</a:t>
                      </a:r>
                    </a:p>
                  </a:txBody>
                  <a:tcPr marL="68580" marR="68580" marT="0" marB="0" anchor="ctr"/>
                </a:tc>
                <a:extLst>
                  <a:ext uri="{0D108BD9-81ED-4DB2-BD59-A6C34878D82A}">
                    <a16:rowId xmlns:a16="http://schemas.microsoft.com/office/drawing/2014/main" val="10004"/>
                  </a:ext>
                </a:extLst>
              </a:tr>
            </a:tbl>
          </a:graphicData>
        </a:graphic>
      </p:graphicFrame>
      <p:sp>
        <p:nvSpPr>
          <p:cNvPr id="16409"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C59DD58-DA6F-C243-99A2-614837238D61}" type="slidenum">
              <a:rPr lang="en-US" altLang="en-US" sz="1200" smtClean="0">
                <a:solidFill>
                  <a:srgbClr val="898989"/>
                </a:solidFill>
              </a:rPr>
              <a:t>12</a:t>
            </a:fld>
            <a:endParaRPr lang="en-US" altLang="en-US" sz="1200">
              <a:solidFill>
                <a:srgbClr val="898989"/>
              </a:solidFill>
            </a:endParaRPr>
          </a:p>
        </p:txBody>
      </p:sp>
      <p:pic>
        <p:nvPicPr>
          <p:cNvPr id="16410"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Course Outcomes</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122</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Creating a Package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pPr marL="0" indent="0">
              <a:buNone/>
            </a:pPr>
            <a:endParaRPr lang="en-US"/>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123</a:t>
            </a:fld>
            <a:endParaRPr lang="en-US">
              <a:solidFill>
                <a:prstClr val="black">
                  <a:tint val="75000"/>
                </a:prstClr>
              </a:solidFill>
              <a:latin typeface="Calibri" panose="020F0502020204030204"/>
              <a:cs typeface="+mn-cs"/>
            </a:endParaRPr>
          </a:p>
        </p:txBody>
      </p:sp>
      <p:sp>
        <p:nvSpPr>
          <p:cNvPr id="9" name="TextBox 8"/>
          <p:cNvSpPr txBox="1"/>
          <p:nvPr/>
        </p:nvSpPr>
        <p:spPr>
          <a:xfrm>
            <a:off x="1295400" y="1066800"/>
            <a:ext cx="10134600" cy="2676525"/>
          </a:xfrm>
          <a:prstGeom prst="rect">
            <a:avLst/>
          </a:prstGeom>
          <a:noFill/>
        </p:spPr>
        <p:txBody>
          <a:bodyPr wrap="square">
            <a:spAutoFit/>
          </a:bodyPr>
          <a:lstStyle/>
          <a:p>
            <a:pPr marL="285750" indent="-285750" eaLnBrk="1" fontAlgn="auto" hangingPunct="1">
              <a:spcBef>
                <a:spcPts val="0"/>
              </a:spcBef>
              <a:spcAft>
                <a:spcPts val="0"/>
              </a:spcAft>
              <a:buFont typeface="Arial" panose="020B0604020202020204" pitchFamily="34" charset="0"/>
              <a:buChar char="•"/>
              <a:defRPr/>
            </a:pPr>
            <a:r>
              <a:rPr lang="en-US" sz="2400" b="0" i="0" err="1">
                <a:solidFill>
                  <a:srgbClr val="292929"/>
                </a:solidFill>
                <a:effectLst/>
                <a:latin typeface="+mn-lt"/>
              </a:rPr>
              <a:t>Flexdashboard</a:t>
            </a:r>
            <a:r>
              <a:rPr lang="en-US" sz="2400" b="0" i="0">
                <a:solidFill>
                  <a:srgbClr val="292929"/>
                </a:solidFill>
                <a:effectLst/>
                <a:latin typeface="+mn-lt"/>
              </a:rPr>
              <a:t> is an R markdown file, which can be either static or </a:t>
            </a:r>
            <a:r>
              <a:rPr lang="en-US" sz="2400" b="0" i="0" err="1">
                <a:solidFill>
                  <a:srgbClr val="292929"/>
                </a:solidFill>
                <a:effectLst/>
                <a:latin typeface="+mn-lt"/>
              </a:rPr>
              <a:t>dynamic.By</a:t>
            </a:r>
            <a:r>
              <a:rPr lang="en-US" sz="2400" b="0" i="0">
                <a:solidFill>
                  <a:srgbClr val="292929"/>
                </a:solidFill>
                <a:effectLst/>
                <a:latin typeface="+mn-lt"/>
              </a:rPr>
              <a:t> combining </a:t>
            </a:r>
            <a:r>
              <a:rPr lang="en-US" sz="2400" b="0" i="0" err="1">
                <a:solidFill>
                  <a:srgbClr val="292929"/>
                </a:solidFill>
                <a:effectLst/>
                <a:latin typeface="+mn-lt"/>
              </a:rPr>
              <a:t>flexdashboard</a:t>
            </a:r>
            <a:r>
              <a:rPr lang="en-US" sz="2400" b="0" i="0">
                <a:solidFill>
                  <a:srgbClr val="292929"/>
                </a:solidFill>
                <a:effectLst/>
                <a:latin typeface="+mn-lt"/>
              </a:rPr>
              <a:t> with Shiny, you can write dynamic web applications without any knowledge of HTML, CSS, or JavaScript, using only R and R markdown.</a:t>
            </a:r>
          </a:p>
          <a:p>
            <a:pPr marL="342900" indent="-342900" eaLnBrk="1" fontAlgn="auto" hangingPunct="1">
              <a:spcBef>
                <a:spcPts val="0"/>
              </a:spcBef>
              <a:spcAft>
                <a:spcPts val="0"/>
              </a:spcAft>
              <a:buFont typeface="Arial" panose="020B0604020202020204" pitchFamily="34" charset="0"/>
              <a:buChar char="•"/>
              <a:defRPr/>
            </a:pPr>
            <a:r>
              <a:rPr lang="en-US" sz="2400" b="0" i="0">
                <a:solidFill>
                  <a:srgbClr val="292929"/>
                </a:solidFill>
                <a:effectLst/>
                <a:latin typeface="Calibri" panose="020F0502020204030204" pitchFamily="34" charset="0"/>
                <a:cs typeface="Calibri" panose="020F0502020204030204" pitchFamily="34" charset="0"/>
              </a:rPr>
              <a:t>Before we start, make sure you have installed the following libraries: shiny, </a:t>
            </a:r>
            <a:r>
              <a:rPr lang="en-US" sz="2400" b="0" i="0" err="1">
                <a:solidFill>
                  <a:srgbClr val="292929"/>
                </a:solidFill>
                <a:effectLst/>
                <a:latin typeface="Calibri" panose="020F0502020204030204" pitchFamily="34" charset="0"/>
                <a:cs typeface="Calibri" panose="020F0502020204030204" pitchFamily="34" charset="0"/>
              </a:rPr>
              <a:t>flexdashboard</a:t>
            </a:r>
            <a:r>
              <a:rPr lang="en-US" sz="2400" b="0" i="0">
                <a:solidFill>
                  <a:srgbClr val="292929"/>
                </a:solidFill>
                <a:effectLst/>
                <a:latin typeface="Calibri" panose="020F0502020204030204" pitchFamily="34" charset="0"/>
                <a:cs typeface="Calibri" panose="020F0502020204030204" pitchFamily="34" charset="0"/>
              </a:rPr>
              <a:t>, </a:t>
            </a:r>
            <a:r>
              <a:rPr lang="en-US" sz="2400" b="0" i="0" err="1">
                <a:solidFill>
                  <a:srgbClr val="292929"/>
                </a:solidFill>
                <a:effectLst/>
                <a:latin typeface="Calibri" panose="020F0502020204030204" pitchFamily="34" charset="0"/>
                <a:cs typeface="Calibri" panose="020F0502020204030204" pitchFamily="34" charset="0"/>
              </a:rPr>
              <a:t>plotly</a:t>
            </a:r>
            <a:r>
              <a:rPr lang="en-US" sz="2400" b="0" i="0">
                <a:solidFill>
                  <a:srgbClr val="292929"/>
                </a:solidFill>
                <a:effectLst/>
                <a:latin typeface="Calibri" panose="020F0502020204030204" pitchFamily="34" charset="0"/>
                <a:cs typeface="Calibri" panose="020F0502020204030204" pitchFamily="34" charset="0"/>
              </a:rPr>
              <a:t>, </a:t>
            </a:r>
            <a:r>
              <a:rPr lang="en-US" sz="2400" b="0" i="0" err="1">
                <a:solidFill>
                  <a:srgbClr val="292929"/>
                </a:solidFill>
                <a:effectLst/>
                <a:latin typeface="Calibri" panose="020F0502020204030204" pitchFamily="34" charset="0"/>
                <a:cs typeface="Calibri" panose="020F0502020204030204" pitchFamily="34" charset="0"/>
              </a:rPr>
              <a:t>dplyr</a:t>
            </a:r>
            <a:r>
              <a:rPr lang="en-US" sz="2400" b="0" i="0">
                <a:solidFill>
                  <a:srgbClr val="292929"/>
                </a:solidFill>
                <a:effectLst/>
                <a:latin typeface="Calibri" panose="020F0502020204030204" pitchFamily="34" charset="0"/>
                <a:cs typeface="Calibri" panose="020F0502020204030204" pitchFamily="34" charset="0"/>
              </a:rPr>
              <a:t>.</a:t>
            </a:r>
            <a:endParaRPr lang="en-US" sz="2400">
              <a:solidFill>
                <a:srgbClr val="292929"/>
              </a:solidFill>
              <a:latin typeface="Calibri" panose="020F0502020204030204" pitchFamily="34" charset="0"/>
              <a:cs typeface="Calibri" panose="020F0502020204030204" pitchFamily="34" charset="0"/>
            </a:endParaRPr>
          </a:p>
          <a:p>
            <a:pPr eaLnBrk="1" fontAlgn="auto" hangingPunct="1">
              <a:spcBef>
                <a:spcPts val="0"/>
              </a:spcBef>
              <a:spcAft>
                <a:spcPts val="0"/>
              </a:spcAft>
              <a:defRPr/>
            </a:pPr>
            <a:endParaRPr lang="en-US" sz="2400">
              <a:solidFill>
                <a:prstClr val="black"/>
              </a:solidFill>
              <a:latin typeface="Calibri" panose="020F0502020204030204" pitchFamily="34" charset="0"/>
              <a:cs typeface="Calibri" panose="020F0502020204030204" pitchFamily="34" charset="0"/>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endParaRPr lang="en-US" sz="3200">
              <a:solidFill>
                <a:prstClr val="black"/>
              </a:solidFill>
              <a:latin typeface="Calibri" panose="020F0502020204030204"/>
              <a:cs typeface="+mn-cs"/>
            </a:endParaRPr>
          </a:p>
          <a:p>
            <a:pPr algn="ctr" eaLnBrk="1" fontAlgn="auto" hangingPunct="1">
              <a:spcBef>
                <a:spcPts val="0"/>
              </a:spcBef>
              <a:spcAft>
                <a:spcPts val="0"/>
              </a:spcAft>
              <a:defRPr/>
            </a:pPr>
            <a:r>
              <a:rPr lang="en-US" sz="2800" b="1" err="1">
                <a:solidFill>
                  <a:prstClr val="black"/>
                </a:solidFill>
                <a:latin typeface="+mn-lt"/>
                <a:cs typeface="+mn-cs"/>
              </a:rPr>
              <a:t>Flexdashboard</a:t>
            </a:r>
            <a:r>
              <a:rPr lang="en-US" sz="2800" b="1">
                <a:solidFill>
                  <a:prstClr val="black"/>
                </a:solidFill>
                <a:latin typeface="+mn-lt"/>
                <a:cs typeface="+mn-cs"/>
              </a:rPr>
              <a:t> and R-shiny</a:t>
            </a:r>
          </a:p>
          <a:p>
            <a:pPr algn="ctr" eaLnBrk="1" fontAlgn="auto" hangingPunct="1">
              <a:spcBef>
                <a:spcPts val="0"/>
              </a:spcBef>
              <a:spcAft>
                <a:spcPts val="0"/>
              </a:spcAft>
              <a:defRPr/>
            </a:pP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08BA4D3F-91EE-4147-BE75-19DC3C925B57}" type="datetime1">
              <a:rPr lang="en-US" smtClean="0">
                <a:solidFill>
                  <a:prstClr val="black">
                    <a:tint val="75000"/>
                  </a:prstClr>
                </a:solidFill>
              </a:rPr>
              <a:t>2/28/2025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black">
                    <a:tint val="75000"/>
                  </a:prstClr>
                </a:solidFill>
              </a:rPr>
              <a:t>Mr. Raj u  UNIT-2 ACSAI0617 Programming For Data Analytics</a:t>
            </a:r>
          </a:p>
        </p:txBody>
      </p:sp>
      <p:sp>
        <p:nvSpPr>
          <p:cNvPr id="8192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D5CCC3B5-2CCE-504B-82DD-BCFD614E284C}" type="slidenum">
              <a:rPr lang="en-US" altLang="en-US" sz="1200" smtClean="0">
                <a:solidFill>
                  <a:srgbClr val="898989"/>
                </a:solidFill>
              </a:rPr>
              <a:t>124</a:t>
            </a:fld>
            <a:endParaRPr lang="en-US" altLang="en-US" sz="1200">
              <a:solidFill>
                <a:srgbClr val="898989"/>
              </a:solidFill>
            </a:endParaRPr>
          </a:p>
        </p:txBody>
      </p:sp>
      <p:sp>
        <p:nvSpPr>
          <p:cNvPr id="8" name="Title 1"/>
          <p:cNvSpPr txBox="1"/>
          <p:nvPr/>
        </p:nvSpPr>
        <p:spPr>
          <a:xfrm>
            <a:off x="1828800" y="-77788"/>
            <a:ext cx="10363200" cy="685801"/>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endParaRPr lang="en-US" sz="2400" b="1">
              <a:solidFill>
                <a:prstClr val="black"/>
              </a:solidFill>
            </a:endParaRPr>
          </a:p>
          <a:p>
            <a:pPr algn="ctr">
              <a:defRPr/>
            </a:pPr>
            <a:r>
              <a:rPr lang="en-US" sz="3200" b="1">
                <a:solidFill>
                  <a:prstClr val="black"/>
                </a:solidFill>
              </a:rPr>
              <a:t>DAILY QUIZ</a:t>
            </a:r>
          </a:p>
          <a:p>
            <a:pPr algn="ctr">
              <a:defRPr/>
            </a:pPr>
            <a:endParaRPr lang="en-US">
              <a:solidFill>
                <a:prstClr val="black"/>
              </a:solidFill>
            </a:endParaRPr>
          </a:p>
        </p:txBody>
      </p:sp>
      <p:pic>
        <p:nvPicPr>
          <p:cNvPr id="8192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27" name="Content Placeholder 1"/>
          <p:cNvSpPr>
            <a:spLocks noGrp="1"/>
          </p:cNvSpPr>
          <p:nvPr>
            <p:ph idx="1"/>
          </p:nvPr>
        </p:nvSpPr>
        <p:spPr>
          <a:xfrm>
            <a:off x="609600" y="762000"/>
            <a:ext cx="10972800" cy="5257800"/>
          </a:xfrm>
        </p:spPr>
        <p:txBody>
          <a:bodyPr/>
          <a:lstStyle/>
          <a:p>
            <a:pPr marL="0" indent="0" algn="l" fontAlgn="base">
              <a:buNone/>
            </a:pPr>
            <a:r>
              <a:rPr lang="en-IN" sz="2400" b="1" i="0">
                <a:solidFill>
                  <a:srgbClr val="444444"/>
                </a:solidFill>
                <a:effectLst/>
              </a:rPr>
              <a:t>Which of the following is a base package for R language?</a:t>
            </a:r>
          </a:p>
          <a:p>
            <a:pPr algn="l" fontAlgn="base">
              <a:buFont typeface="Arial" panose="020B0604020202020204" pitchFamily="34" charset="0"/>
              <a:buChar char="•"/>
            </a:pPr>
            <a:r>
              <a:rPr lang="en-IN" sz="2400" i="0">
                <a:solidFill>
                  <a:srgbClr val="444444"/>
                </a:solidFill>
                <a:effectLst/>
              </a:rPr>
              <a:t> util</a:t>
            </a:r>
          </a:p>
          <a:p>
            <a:pPr algn="l" fontAlgn="base">
              <a:buFont typeface="Arial" panose="020B0604020202020204" pitchFamily="34" charset="0"/>
              <a:buChar char="•"/>
            </a:pPr>
            <a:r>
              <a:rPr lang="en-IN" sz="2400" i="0">
                <a:solidFill>
                  <a:srgbClr val="444444"/>
                </a:solidFill>
                <a:effectLst/>
              </a:rPr>
              <a:t> lang</a:t>
            </a:r>
          </a:p>
          <a:p>
            <a:pPr algn="l" fontAlgn="base">
              <a:buFont typeface="Arial" panose="020B0604020202020204" pitchFamily="34" charset="0"/>
              <a:buChar char="•"/>
            </a:pPr>
            <a:r>
              <a:rPr lang="en-IN" sz="2400" i="0">
                <a:solidFill>
                  <a:srgbClr val="92D050"/>
                </a:solidFill>
                <a:effectLst/>
              </a:rPr>
              <a:t> tools</a:t>
            </a:r>
          </a:p>
          <a:p>
            <a:pPr algn="l" fontAlgn="base">
              <a:buFont typeface="Arial" panose="020B0604020202020204" pitchFamily="34" charset="0"/>
              <a:buChar char="•"/>
            </a:pPr>
            <a:r>
              <a:rPr lang="en-IN" sz="2400" i="0">
                <a:solidFill>
                  <a:srgbClr val="444444"/>
                </a:solidFill>
                <a:effectLst/>
              </a:rPr>
              <a:t> All of the above</a:t>
            </a:r>
            <a:endParaRPr lang="en-IN" altLang="en-US" sz="2400"/>
          </a:p>
          <a:p>
            <a:pPr marL="0" indent="0" algn="l" fontAlgn="base">
              <a:buNone/>
            </a:pPr>
            <a:r>
              <a:rPr lang="en-IN" sz="2400" b="1" i="0">
                <a:solidFill>
                  <a:srgbClr val="444444"/>
                </a:solidFill>
                <a:effectLst/>
              </a:rPr>
              <a:t>R comes with a ________ to help you optimize your code and improve its performance.</a:t>
            </a:r>
          </a:p>
          <a:p>
            <a:pPr algn="l" fontAlgn="base">
              <a:buFont typeface="Arial" panose="020B0604020202020204" pitchFamily="34" charset="0"/>
              <a:buChar char="•"/>
            </a:pPr>
            <a:r>
              <a:rPr lang="en-IN" sz="2400" i="0">
                <a:solidFill>
                  <a:srgbClr val="92D050"/>
                </a:solidFill>
                <a:effectLst/>
              </a:rPr>
              <a:t> Debugger</a:t>
            </a:r>
          </a:p>
          <a:p>
            <a:pPr algn="l" fontAlgn="base">
              <a:buFont typeface="Arial" panose="020B0604020202020204" pitchFamily="34" charset="0"/>
              <a:buChar char="•"/>
            </a:pPr>
            <a:r>
              <a:rPr lang="en-IN" sz="2400" i="0">
                <a:solidFill>
                  <a:srgbClr val="444444"/>
                </a:solidFill>
                <a:effectLst/>
              </a:rPr>
              <a:t> Monitor</a:t>
            </a:r>
          </a:p>
          <a:p>
            <a:pPr algn="l" fontAlgn="base">
              <a:buFont typeface="Arial" panose="020B0604020202020204" pitchFamily="34" charset="0"/>
              <a:buChar char="•"/>
            </a:pPr>
            <a:r>
              <a:rPr lang="en-IN" sz="2400" i="0">
                <a:solidFill>
                  <a:srgbClr val="444444"/>
                </a:solidFill>
                <a:effectLst/>
              </a:rPr>
              <a:t> Profiler</a:t>
            </a:r>
          </a:p>
          <a:p>
            <a:pPr algn="l" fontAlgn="base">
              <a:buFont typeface="Arial" panose="020B0604020202020204" pitchFamily="34" charset="0"/>
              <a:buChar char="•"/>
            </a:pPr>
            <a:r>
              <a:rPr lang="en-IN" sz="2400" i="0">
                <a:solidFill>
                  <a:srgbClr val="444444"/>
                </a:solidFill>
                <a:effectLst/>
              </a:rPr>
              <a:t> None of the above</a:t>
            </a:r>
          </a:p>
          <a:p>
            <a:pPr marL="0" indent="0">
              <a:buFont typeface="Arial" panose="020B0604020202020204" pitchFamily="34" charset="0"/>
              <a:buNone/>
            </a:pPr>
            <a:endParaRPr lang="en-IN" altLang="en-US" sz="200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0D3D103F-27F2-8748-99D8-2F554EC135EA}" type="datetime1">
              <a:rPr lang="en-US" smtClean="0"/>
              <a:t>2/28/2025</a:t>
            </a:fld>
            <a:endParaRPr lang="en-US"/>
          </a:p>
        </p:txBody>
      </p:sp>
      <p:sp>
        <p:nvSpPr>
          <p:cNvPr id="5" name="Footer Placeholder 4"/>
          <p:cNvSpPr>
            <a:spLocks noGrp="1"/>
          </p:cNvSpPr>
          <p:nvPr>
            <p:ph type="ftr" sz="quarter" idx="11"/>
          </p:nvPr>
        </p:nvSpPr>
        <p:spPr>
          <a:xfrm>
            <a:off x="2946400" y="6356350"/>
            <a:ext cx="6807200" cy="365125"/>
          </a:xfrm>
        </p:spPr>
        <p:txBody>
          <a:bodyPr/>
          <a:lstStyle/>
          <a:p>
            <a:pPr>
              <a:defRPr/>
            </a:pPr>
            <a:r>
              <a:rPr lang="en-US"/>
              <a:t>Mr. Raj u  UNIT-2 ACSAI0617 Programming For Data Analytics</a:t>
            </a:r>
          </a:p>
        </p:txBody>
      </p:sp>
      <p:sp>
        <p:nvSpPr>
          <p:cNvPr id="187396"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D8576CE-042A-5141-B0E1-948F098C9ECC}" type="slidenum">
              <a:rPr lang="en-US" altLang="en-US" sz="1200" smtClean="0">
                <a:solidFill>
                  <a:srgbClr val="898989"/>
                </a:solidFill>
              </a:rPr>
              <a:t>125</a:t>
            </a:fld>
            <a:endParaRPr lang="en-US" altLang="en-US" sz="1200">
              <a:solidFill>
                <a:srgbClr val="898989"/>
              </a:solidFill>
            </a:endParaRPr>
          </a:p>
        </p:txBody>
      </p:sp>
      <p:sp>
        <p:nvSpPr>
          <p:cNvPr id="8" name="Title 1"/>
          <p:cNvSpPr txBox="1"/>
          <p:nvPr/>
        </p:nvSpPr>
        <p:spPr>
          <a:xfrm>
            <a:off x="2336800" y="0"/>
            <a:ext cx="9855200" cy="8382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000" b="1"/>
              <a:t>Weekly Assignment</a:t>
            </a:r>
            <a:endParaRPr lang="en-IN" sz="3000" b="1"/>
          </a:p>
        </p:txBody>
      </p:sp>
      <p:pic>
        <p:nvPicPr>
          <p:cNvPr id="18739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133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p:txBody>
          <a:bodyPr/>
          <a:lstStyle/>
          <a:p>
            <a:pPr marL="457200" indent="-457200">
              <a:buFont typeface="+mj-lt"/>
              <a:buAutoNum type="arabicPeriod"/>
            </a:pPr>
            <a:r>
              <a:rPr lang="en-IN" sz="2400" i="0">
                <a:solidFill>
                  <a:srgbClr val="4A4A4A"/>
                </a:solidFill>
                <a:effectLst/>
              </a:rPr>
              <a:t>What are the different data structures in R? Briefly explain about them.</a:t>
            </a:r>
          </a:p>
          <a:p>
            <a:pPr marL="457200" indent="-457200">
              <a:buFont typeface="+mj-lt"/>
              <a:buAutoNum type="arabicPeriod"/>
            </a:pPr>
            <a:r>
              <a:rPr lang="en-IN" sz="2400" i="0">
                <a:solidFill>
                  <a:srgbClr val="4A4A4A"/>
                </a:solidFill>
                <a:effectLst/>
              </a:rPr>
              <a:t> How can you load a .csv file in R?</a:t>
            </a:r>
          </a:p>
          <a:p>
            <a:pPr marL="457200" indent="-457200">
              <a:buFont typeface="+mj-lt"/>
              <a:buAutoNum type="arabicPeriod"/>
            </a:pPr>
            <a:r>
              <a:rPr lang="en-IN" sz="2400" i="0">
                <a:solidFill>
                  <a:srgbClr val="4A4A4A"/>
                </a:solidFill>
                <a:effectLst/>
              </a:rPr>
              <a:t>What are the different components of grammar of graphics?</a:t>
            </a:r>
          </a:p>
          <a:p>
            <a:pPr marL="457200" indent="-457200">
              <a:buFont typeface="+mj-lt"/>
              <a:buAutoNum type="arabicPeriod"/>
            </a:pPr>
            <a:r>
              <a:rPr lang="en-IN" sz="2400" i="0">
                <a:solidFill>
                  <a:srgbClr val="4A4A4A"/>
                </a:solidFill>
                <a:effectLst/>
              </a:rPr>
              <a:t>What is </a:t>
            </a:r>
            <a:r>
              <a:rPr lang="en-IN" sz="2400" i="0" err="1">
                <a:solidFill>
                  <a:srgbClr val="4A4A4A"/>
                </a:solidFill>
                <a:effectLst/>
              </a:rPr>
              <a:t>Rmarkdown</a:t>
            </a:r>
            <a:r>
              <a:rPr lang="en-IN" sz="2400" i="0">
                <a:solidFill>
                  <a:srgbClr val="4A4A4A"/>
                </a:solidFill>
                <a:effectLst/>
              </a:rPr>
              <a:t>? What is the use of it?</a:t>
            </a:r>
          </a:p>
          <a:p>
            <a:pPr marL="457200" indent="-457200" algn="just">
              <a:buFont typeface="+mj-lt"/>
              <a:buAutoNum type="arabicPeriod"/>
            </a:pPr>
            <a:r>
              <a:rPr lang="en-IN" sz="2400" i="0">
                <a:solidFill>
                  <a:srgbClr val="4A4A4A"/>
                </a:solidFill>
                <a:effectLst/>
              </a:rPr>
              <a:t>How do you install a package in R?</a:t>
            </a:r>
          </a:p>
          <a:p>
            <a:pPr marL="0" indent="0">
              <a:buNone/>
            </a:pPr>
            <a:br>
              <a:rPr lang="en-IN" sz="2400"/>
            </a:br>
            <a:br>
              <a:rPr lang="en-IN"/>
            </a:br>
            <a:endParaRPr lang="en-US"/>
          </a:p>
        </p:txBody>
      </p:sp>
    </p:spTree>
  </p:cSld>
  <p:clrMapOvr>
    <a:masterClrMapping/>
  </p:clrMapOvr>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CB895712-3E1A-A645-AD11-B84FDDBA2289}"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188420"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19F32AF-70AF-1146-8731-E97B0A1BD763}" type="slidenum">
              <a:rPr lang="en-US" altLang="en-US" sz="1200" smtClean="0">
                <a:solidFill>
                  <a:srgbClr val="898989"/>
                </a:solidFill>
              </a:rPr>
              <a:t>126</a:t>
            </a:fld>
            <a:endParaRPr lang="en-US" altLang="en-US" sz="1200">
              <a:solidFill>
                <a:srgbClr val="898989"/>
              </a:solidFill>
            </a:endParaRPr>
          </a:p>
        </p:txBody>
      </p:sp>
      <p:sp>
        <p:nvSpPr>
          <p:cNvPr id="8"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a:latin typeface="Times New Roman" panose="02020603050405020304" pitchFamily="18" charset="0"/>
                <a:cs typeface="Times New Roman" panose="02020603050405020304" pitchFamily="18" charset="0"/>
              </a:rPr>
              <a:t>TOPIC LINKS</a:t>
            </a:r>
          </a:p>
        </p:txBody>
      </p:sp>
      <p:pic>
        <p:nvPicPr>
          <p:cNvPr id="18842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ontent Placeholder 2"/>
          <p:cNvSpPr>
            <a:spLocks noGrp="1"/>
          </p:cNvSpPr>
          <p:nvPr>
            <p:ph idx="1"/>
          </p:nvPr>
        </p:nvSpPr>
        <p:spPr>
          <a:xfrm>
            <a:off x="622300" y="1338263"/>
            <a:ext cx="10972800" cy="4527550"/>
          </a:xfrm>
        </p:spPr>
        <p:txBody>
          <a:bodyPr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Font typeface="Arial" panose="020B0604020202020204" pitchFamily="34" charset="0"/>
              <a:buNone/>
              <a:defRPr/>
            </a:pPr>
            <a:r>
              <a:rPr lang="en-US" sz="2200"/>
              <a:t>Suggested video link</a:t>
            </a:r>
          </a:p>
          <a:p>
            <a:pPr marL="0" indent="0">
              <a:buNone/>
              <a:defRPr/>
            </a:pPr>
            <a:endParaRPr lang="en-US" sz="2200">
              <a:hlinkClick r:id="rId3"/>
            </a:endParaRPr>
          </a:p>
          <a:p>
            <a:pPr algn="just">
              <a:defRPr/>
            </a:pPr>
            <a:r>
              <a:rPr lang="en-US" sz="2200">
                <a:hlinkClick r:id="rId3"/>
              </a:rPr>
              <a:t>https://youtu.be/I4NRCN9DPTI</a:t>
            </a:r>
            <a:endParaRPr lang="en-US" sz="2200"/>
          </a:p>
          <a:p>
            <a:pPr algn="just">
              <a:defRPr/>
            </a:pPr>
            <a:r>
              <a:rPr lang="en-IN" sz="2000">
                <a:solidFill>
                  <a:srgbClr val="FFFFFF"/>
                </a:solidFill>
                <a:latin typeface="YouTube Noto"/>
                <a:hlinkClick r:id="rId4"/>
              </a:rPr>
              <a:t>https://youtu.be/IESCYrdaiVY</a:t>
            </a:r>
            <a:endParaRPr lang="en-US" sz="1800"/>
          </a:p>
          <a:p>
            <a:pPr marL="0" indent="0">
              <a:buNone/>
              <a:defRPr/>
            </a:pPr>
            <a:endParaRPr lang="en-US" sz="220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7002448D-8DD4-114F-9D55-D8939C246119}" type="datetime1">
              <a:rPr lang="en-US" smtClean="0"/>
              <a:t>2/28/2025</a:t>
            </a:fld>
            <a:endParaRPr lang="en-US"/>
          </a:p>
        </p:txBody>
      </p:sp>
      <p:sp>
        <p:nvSpPr>
          <p:cNvPr id="5" name="Footer Placeholder 4"/>
          <p:cNvSpPr>
            <a:spLocks noGrp="1"/>
          </p:cNvSpPr>
          <p:nvPr>
            <p:ph type="ftr" sz="quarter" idx="11"/>
          </p:nvPr>
        </p:nvSpPr>
        <p:spPr>
          <a:xfrm>
            <a:off x="2641600" y="6356350"/>
            <a:ext cx="7823200" cy="365125"/>
          </a:xfrm>
        </p:spPr>
        <p:txBody>
          <a:bodyPr/>
          <a:lstStyle/>
          <a:p>
            <a:pPr>
              <a:defRPr/>
            </a:pPr>
            <a:r>
              <a:rPr lang="en-US"/>
              <a:t>Mr. Raj u  UNIT-2 ACSAI0617 Programming For Data Analytics</a:t>
            </a:r>
          </a:p>
        </p:txBody>
      </p:sp>
      <p:sp>
        <p:nvSpPr>
          <p:cNvPr id="18944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98AE52C-38A0-E745-925E-251D1C3B7EB2}" type="slidenum">
              <a:rPr lang="en-US" altLang="en-US" sz="1200" smtClean="0">
                <a:solidFill>
                  <a:srgbClr val="898989"/>
                </a:solidFill>
              </a:rPr>
              <a:t>127</a:t>
            </a:fld>
            <a:endParaRPr lang="en-US" altLang="en-US" sz="1200">
              <a:solidFill>
                <a:srgbClr val="898989"/>
              </a:solidFill>
            </a:endParaRPr>
          </a:p>
        </p:txBody>
      </p:sp>
      <p:sp>
        <p:nvSpPr>
          <p:cNvPr id="8" name="Title 1"/>
          <p:cNvSpPr txBox="1"/>
          <p:nvPr/>
        </p:nvSpPr>
        <p:spPr>
          <a:xfrm>
            <a:off x="2438400" y="0"/>
            <a:ext cx="9753600" cy="8382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t>MCQ</a:t>
            </a:r>
            <a:endParaRPr lang="en-IN" sz="3200" b="1"/>
          </a:p>
        </p:txBody>
      </p:sp>
      <p:pic>
        <p:nvPicPr>
          <p:cNvPr id="18944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133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9447" name="Content Placeholder 1"/>
          <p:cNvSpPr>
            <a:spLocks noGrp="1"/>
          </p:cNvSpPr>
          <p:nvPr>
            <p:ph idx="1"/>
          </p:nvPr>
        </p:nvSpPr>
        <p:spPr>
          <a:xfrm>
            <a:off x="622300" y="838201"/>
            <a:ext cx="11188700" cy="5257800"/>
          </a:xfrm>
        </p:spPr>
        <p:txBody>
          <a:bodyPr/>
          <a:lstStyle/>
          <a:p>
            <a:pPr marL="0" indent="0">
              <a:buNone/>
            </a:pPr>
            <a:r>
              <a:rPr lang="en-IN" sz="2000" b="1" i="0">
                <a:solidFill>
                  <a:srgbClr val="444444"/>
                </a:solidFill>
                <a:effectLst/>
              </a:rPr>
              <a:t>1. debug() flags a function for ______ mode in R mode.</a:t>
            </a:r>
          </a:p>
          <a:p>
            <a:pPr algn="l" fontAlgn="base">
              <a:buFont typeface="Arial" panose="020B0604020202020204" pitchFamily="34" charset="0"/>
              <a:buChar char="•"/>
            </a:pPr>
            <a:r>
              <a:rPr lang="en-IN" sz="2000" b="0" i="0">
                <a:solidFill>
                  <a:srgbClr val="444444"/>
                </a:solidFill>
                <a:effectLst/>
              </a:rPr>
              <a:t> debug</a:t>
            </a:r>
          </a:p>
          <a:p>
            <a:pPr algn="l" fontAlgn="base">
              <a:buFont typeface="Arial" panose="020B0604020202020204" pitchFamily="34" charset="0"/>
              <a:buChar char="•"/>
            </a:pPr>
            <a:r>
              <a:rPr lang="en-IN" sz="2000" b="0" i="0">
                <a:solidFill>
                  <a:srgbClr val="444444"/>
                </a:solidFill>
                <a:effectLst/>
              </a:rPr>
              <a:t> </a:t>
            </a:r>
            <a:r>
              <a:rPr lang="en-IN" sz="2000" b="0" i="0">
                <a:solidFill>
                  <a:srgbClr val="92D050"/>
                </a:solidFill>
                <a:effectLst/>
              </a:rPr>
              <a:t>run</a:t>
            </a:r>
          </a:p>
          <a:p>
            <a:pPr algn="l" fontAlgn="base">
              <a:buFont typeface="Arial" panose="020B0604020202020204" pitchFamily="34" charset="0"/>
              <a:buChar char="•"/>
            </a:pPr>
            <a:r>
              <a:rPr lang="en-IN" sz="2000" b="0" i="0">
                <a:solidFill>
                  <a:srgbClr val="444444"/>
                </a:solidFill>
                <a:effectLst/>
              </a:rPr>
              <a:t> compile</a:t>
            </a:r>
          </a:p>
          <a:p>
            <a:pPr algn="l" fontAlgn="base">
              <a:buFont typeface="Arial" panose="020B0604020202020204" pitchFamily="34" charset="0"/>
              <a:buChar char="•"/>
            </a:pPr>
            <a:r>
              <a:rPr lang="en-IN" sz="2000" b="0" i="0">
                <a:solidFill>
                  <a:srgbClr val="444444"/>
                </a:solidFill>
                <a:effectLst/>
              </a:rPr>
              <a:t> None of the above</a:t>
            </a:r>
            <a:endParaRPr lang="en-IN" sz="2000">
              <a:solidFill>
                <a:srgbClr val="444444"/>
              </a:solidFill>
            </a:endParaRPr>
          </a:p>
          <a:p>
            <a:pPr marL="0" indent="0">
              <a:buNone/>
            </a:pPr>
            <a:r>
              <a:rPr lang="en-IN" sz="2000" b="1" i="0">
                <a:solidFill>
                  <a:srgbClr val="444444"/>
                </a:solidFill>
                <a:effectLst/>
              </a:rPr>
              <a:t>2. _____ suspends the execution of a function wherever it is called and puts the function in debug mode</a:t>
            </a:r>
          </a:p>
          <a:p>
            <a:pPr algn="l" fontAlgn="base">
              <a:buFont typeface="Arial" panose="020B0604020202020204" pitchFamily="34" charset="0"/>
              <a:buChar char="•"/>
            </a:pPr>
            <a:r>
              <a:rPr lang="en-IN" sz="2000" b="0" i="0">
                <a:solidFill>
                  <a:srgbClr val="444444"/>
                </a:solidFill>
                <a:effectLst/>
              </a:rPr>
              <a:t> recover()</a:t>
            </a:r>
          </a:p>
          <a:p>
            <a:pPr algn="l" fontAlgn="base">
              <a:buFont typeface="Arial" panose="020B0604020202020204" pitchFamily="34" charset="0"/>
              <a:buChar char="•"/>
            </a:pPr>
            <a:r>
              <a:rPr lang="en-IN" sz="2000" b="0" i="0">
                <a:solidFill>
                  <a:srgbClr val="444444"/>
                </a:solidFill>
                <a:effectLst/>
              </a:rPr>
              <a:t> browser()</a:t>
            </a:r>
          </a:p>
          <a:p>
            <a:pPr algn="l" fontAlgn="base">
              <a:buFont typeface="Arial" panose="020B0604020202020204" pitchFamily="34" charset="0"/>
              <a:buChar char="•"/>
            </a:pPr>
            <a:r>
              <a:rPr lang="en-IN" sz="2000" b="0" i="0">
                <a:solidFill>
                  <a:srgbClr val="92D050"/>
                </a:solidFill>
                <a:effectLst/>
              </a:rPr>
              <a:t> Both of the above</a:t>
            </a:r>
            <a:endParaRPr lang="en-US" altLang="en-US" sz="2000">
              <a:solidFill>
                <a:srgbClr val="333333"/>
              </a:solidFill>
              <a:cs typeface="Times New Roman" panose="02020603050405020304" pitchFamily="18" charset="0"/>
            </a:endParaRPr>
          </a:p>
          <a:p>
            <a:pPr marL="0" indent="0" algn="l" fontAlgn="base">
              <a:buNone/>
            </a:pPr>
            <a:r>
              <a:rPr lang="en-IN" sz="2000" b="1" i="0">
                <a:solidFill>
                  <a:srgbClr val="444444"/>
                </a:solidFill>
                <a:effectLst/>
              </a:rPr>
              <a:t>3. A matrix is ___</a:t>
            </a:r>
            <a:r>
              <a:rPr lang="en-IN" sz="2000" b="1" i="0" err="1">
                <a:solidFill>
                  <a:srgbClr val="444444"/>
                </a:solidFill>
                <a:effectLst/>
              </a:rPr>
              <a:t>dimensionsinal</a:t>
            </a:r>
            <a:r>
              <a:rPr lang="en-IN" sz="2000" b="1" i="0">
                <a:solidFill>
                  <a:srgbClr val="444444"/>
                </a:solidFill>
                <a:effectLst/>
              </a:rPr>
              <a:t> rectangular data set?</a:t>
            </a:r>
          </a:p>
          <a:p>
            <a:pPr algn="l" fontAlgn="base">
              <a:buFont typeface="Arial" panose="020B0604020202020204" pitchFamily="34" charset="0"/>
              <a:buChar char="•"/>
            </a:pPr>
            <a:r>
              <a:rPr lang="en-IN" sz="2000" b="0" i="0">
                <a:solidFill>
                  <a:srgbClr val="444444"/>
                </a:solidFill>
                <a:effectLst/>
              </a:rPr>
              <a:t> 5</a:t>
            </a:r>
          </a:p>
          <a:p>
            <a:pPr algn="l" fontAlgn="base">
              <a:buFont typeface="Arial" panose="020B0604020202020204" pitchFamily="34" charset="0"/>
              <a:buChar char="•"/>
            </a:pPr>
            <a:r>
              <a:rPr lang="en-IN" sz="2000" b="0" i="0">
                <a:solidFill>
                  <a:srgbClr val="444444"/>
                </a:solidFill>
                <a:effectLst/>
              </a:rPr>
              <a:t> 4</a:t>
            </a:r>
          </a:p>
          <a:p>
            <a:pPr algn="l" fontAlgn="base">
              <a:buFont typeface="Arial" panose="020B0604020202020204" pitchFamily="34" charset="0"/>
              <a:buChar char="•"/>
            </a:pPr>
            <a:r>
              <a:rPr lang="en-IN" sz="2000" b="0" i="0">
                <a:solidFill>
                  <a:srgbClr val="444444"/>
                </a:solidFill>
                <a:effectLst/>
              </a:rPr>
              <a:t> 3</a:t>
            </a:r>
          </a:p>
          <a:p>
            <a:pPr algn="l" fontAlgn="base">
              <a:buFont typeface="Arial" panose="020B0604020202020204" pitchFamily="34" charset="0"/>
              <a:buChar char="•"/>
            </a:pPr>
            <a:r>
              <a:rPr lang="en-IN" sz="2000" b="0" i="0">
                <a:solidFill>
                  <a:srgbClr val="92D050"/>
                </a:solidFill>
                <a:effectLst/>
              </a:rPr>
              <a:t> 2</a:t>
            </a:r>
          </a:p>
          <a:p>
            <a:pPr marL="0" indent="0">
              <a:buFont typeface="Arial" panose="020B0604020202020204" pitchFamily="34" charset="0"/>
              <a:buNone/>
            </a:pPr>
            <a:endParaRPr lang="en-IN" altLang="en-US"/>
          </a:p>
        </p:txBody>
      </p:sp>
    </p:spTree>
  </p:cSld>
  <p:clrMapOvr>
    <a:masterClrMapping/>
  </p:clrMapOvr>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BE780545-107A-7E40-9310-A493E6D0D1B1}" type="datetime1">
              <a:rPr lang="en-US" smtClean="0"/>
              <a:t>2/28/2025</a:t>
            </a:fld>
            <a:endParaRPr lang="en-US"/>
          </a:p>
        </p:txBody>
      </p:sp>
      <p:sp>
        <p:nvSpPr>
          <p:cNvPr id="5" name="Footer Placeholder 4"/>
          <p:cNvSpPr>
            <a:spLocks noGrp="1"/>
          </p:cNvSpPr>
          <p:nvPr>
            <p:ph type="ftr" sz="quarter" idx="11"/>
          </p:nvPr>
        </p:nvSpPr>
        <p:spPr>
          <a:xfrm>
            <a:off x="2844800" y="6356350"/>
            <a:ext cx="7620000" cy="365125"/>
          </a:xfrm>
        </p:spPr>
        <p:txBody>
          <a:bodyPr/>
          <a:lstStyle/>
          <a:p>
            <a:pPr>
              <a:defRPr/>
            </a:pPr>
            <a:r>
              <a:rPr lang="en-US"/>
              <a:t>Mr. Raj u  UNIT-2 ACSAI0617 Programming For Data Analytics</a:t>
            </a:r>
          </a:p>
        </p:txBody>
      </p:sp>
      <p:sp>
        <p:nvSpPr>
          <p:cNvPr id="190468"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EB093D3-8CAE-3F43-96C4-8E3FE1998C03}" type="slidenum">
              <a:rPr lang="en-US" altLang="en-US" sz="1200" smtClean="0">
                <a:solidFill>
                  <a:srgbClr val="898989"/>
                </a:solidFill>
              </a:rPr>
              <a:t>128</a:t>
            </a:fld>
            <a:endParaRPr lang="en-US" altLang="en-US" sz="1200">
              <a:solidFill>
                <a:srgbClr val="898989"/>
              </a:solidFill>
            </a:endParaRPr>
          </a:p>
        </p:txBody>
      </p:sp>
      <p:sp>
        <p:nvSpPr>
          <p:cNvPr id="8" name="Title 1"/>
          <p:cNvSpPr txBox="1"/>
          <p:nvPr/>
        </p:nvSpPr>
        <p:spPr>
          <a:xfrm>
            <a:off x="2336800" y="0"/>
            <a:ext cx="9855200" cy="7620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2800" b="1"/>
              <a:t>MCQ</a:t>
            </a:r>
            <a:endParaRPr lang="en-IN" sz="2800" b="1"/>
          </a:p>
        </p:txBody>
      </p:sp>
      <p:pic>
        <p:nvPicPr>
          <p:cNvPr id="190470"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133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0471" name="Content Placeholder 1"/>
          <p:cNvSpPr>
            <a:spLocks noGrp="1"/>
          </p:cNvSpPr>
          <p:nvPr>
            <p:ph idx="1"/>
          </p:nvPr>
        </p:nvSpPr>
        <p:spPr>
          <a:xfrm>
            <a:off x="381000" y="1165225"/>
            <a:ext cx="10972800" cy="4525963"/>
          </a:xfrm>
        </p:spPr>
        <p:txBody>
          <a:bodyPr/>
          <a:lstStyle/>
          <a:p>
            <a:pPr marL="0" indent="0" algn="l" fontAlgn="base">
              <a:buNone/>
            </a:pPr>
            <a:r>
              <a:rPr lang="en-IN" sz="2000" b="1" i="0">
                <a:solidFill>
                  <a:srgbClr val="444444"/>
                </a:solidFill>
                <a:effectLst/>
              </a:rPr>
              <a:t>4. The _____ function takes a vector or other objects and splits it into groups determined by a factor or list of factors.</a:t>
            </a:r>
          </a:p>
          <a:p>
            <a:pPr algn="l" fontAlgn="base">
              <a:buFont typeface="Arial" panose="020B0604020202020204" pitchFamily="34" charset="0"/>
              <a:buChar char="•"/>
            </a:pPr>
            <a:r>
              <a:rPr lang="en-IN" sz="2000" b="0" i="0">
                <a:solidFill>
                  <a:srgbClr val="444444"/>
                </a:solidFill>
                <a:effectLst/>
              </a:rPr>
              <a:t> apply()</a:t>
            </a:r>
          </a:p>
          <a:p>
            <a:pPr algn="l" fontAlgn="base">
              <a:buFont typeface="Arial" panose="020B0604020202020204" pitchFamily="34" charset="0"/>
              <a:buChar char="•"/>
            </a:pPr>
            <a:r>
              <a:rPr lang="en-IN" sz="2000" b="0" i="0">
                <a:solidFill>
                  <a:srgbClr val="92D050"/>
                </a:solidFill>
                <a:effectLst/>
              </a:rPr>
              <a:t> split()</a:t>
            </a:r>
          </a:p>
          <a:p>
            <a:pPr algn="l" fontAlgn="base">
              <a:buFont typeface="Arial" panose="020B0604020202020204" pitchFamily="34" charset="0"/>
              <a:buChar char="•"/>
            </a:pPr>
            <a:r>
              <a:rPr lang="en-IN" sz="2000" b="0" i="0">
                <a:solidFill>
                  <a:srgbClr val="444444"/>
                </a:solidFill>
                <a:effectLst/>
              </a:rPr>
              <a:t> </a:t>
            </a:r>
            <a:r>
              <a:rPr lang="en-IN" sz="2000" b="0" i="0" err="1">
                <a:solidFill>
                  <a:srgbClr val="444444"/>
                </a:solidFill>
                <a:effectLst/>
              </a:rPr>
              <a:t>isplit</a:t>
            </a:r>
            <a:r>
              <a:rPr lang="en-IN" sz="2000" b="0" i="0">
                <a:solidFill>
                  <a:srgbClr val="444444"/>
                </a:solidFill>
                <a:effectLst/>
              </a:rPr>
              <a:t>()</a:t>
            </a:r>
          </a:p>
          <a:p>
            <a:pPr algn="l" fontAlgn="base">
              <a:buFont typeface="Arial" panose="020B0604020202020204" pitchFamily="34" charset="0"/>
              <a:buChar char="•"/>
            </a:pPr>
            <a:r>
              <a:rPr lang="en-IN" sz="2000" b="0" i="0">
                <a:solidFill>
                  <a:srgbClr val="444444"/>
                </a:solidFill>
                <a:effectLst/>
              </a:rPr>
              <a:t> </a:t>
            </a:r>
            <a:r>
              <a:rPr lang="en-IN" sz="2000" b="0" i="0" err="1">
                <a:solidFill>
                  <a:srgbClr val="444444"/>
                </a:solidFill>
                <a:effectLst/>
              </a:rPr>
              <a:t>mapply</a:t>
            </a:r>
            <a:r>
              <a:rPr lang="en-IN" sz="2000" b="0" i="0">
                <a:solidFill>
                  <a:srgbClr val="444444"/>
                </a:solidFill>
                <a:effectLst/>
              </a:rPr>
              <a:t>()</a:t>
            </a:r>
          </a:p>
          <a:p>
            <a:pPr marL="0" indent="0" algn="l" fontAlgn="base">
              <a:buNone/>
            </a:pPr>
            <a:endParaRPr lang="en-US" altLang="en-US" sz="2000">
              <a:solidFill>
                <a:srgbClr val="333333"/>
              </a:solidFill>
              <a:cs typeface="Times New Roman" panose="02020603050405020304" pitchFamily="18" charset="0"/>
            </a:endParaRPr>
          </a:p>
          <a:p>
            <a:pPr marL="0" indent="0" algn="l" fontAlgn="base">
              <a:buNone/>
            </a:pPr>
            <a:r>
              <a:rPr lang="en-IN" sz="2000" b="1" i="0">
                <a:solidFill>
                  <a:srgbClr val="444444"/>
                </a:solidFill>
                <a:effectLst/>
              </a:rPr>
              <a:t>5. </a:t>
            </a:r>
            <a:r>
              <a:rPr lang="en-IN" sz="2000" b="1" i="0" err="1">
                <a:solidFill>
                  <a:srgbClr val="444444"/>
                </a:solidFill>
                <a:effectLst/>
              </a:rPr>
              <a:t>lapply</a:t>
            </a:r>
            <a:r>
              <a:rPr lang="en-IN" sz="2000" b="1" i="0">
                <a:solidFill>
                  <a:srgbClr val="444444"/>
                </a:solidFill>
                <a:effectLst/>
              </a:rPr>
              <a:t> function takes___ arguments in R language</a:t>
            </a:r>
          </a:p>
          <a:p>
            <a:pPr algn="l" fontAlgn="base">
              <a:buFont typeface="Arial" panose="020B0604020202020204" pitchFamily="34" charset="0"/>
              <a:buChar char="•"/>
            </a:pPr>
            <a:r>
              <a:rPr lang="en-IN" sz="2000" b="0" i="0">
                <a:solidFill>
                  <a:srgbClr val="444444"/>
                </a:solidFill>
                <a:effectLst/>
              </a:rPr>
              <a:t> 1</a:t>
            </a:r>
          </a:p>
          <a:p>
            <a:pPr algn="l" fontAlgn="base">
              <a:buFont typeface="Arial" panose="020B0604020202020204" pitchFamily="34" charset="0"/>
              <a:buChar char="•"/>
            </a:pPr>
            <a:r>
              <a:rPr lang="en-IN" sz="2000" b="0" i="0">
                <a:solidFill>
                  <a:srgbClr val="444444"/>
                </a:solidFill>
                <a:effectLst/>
              </a:rPr>
              <a:t> 3</a:t>
            </a:r>
          </a:p>
          <a:p>
            <a:pPr algn="l" fontAlgn="base">
              <a:buFont typeface="Arial" panose="020B0604020202020204" pitchFamily="34" charset="0"/>
              <a:buChar char="•"/>
            </a:pPr>
            <a:r>
              <a:rPr lang="en-IN" sz="2000" b="0" i="0">
                <a:solidFill>
                  <a:srgbClr val="444444"/>
                </a:solidFill>
                <a:effectLst/>
              </a:rPr>
              <a:t> </a:t>
            </a:r>
            <a:r>
              <a:rPr lang="en-IN" sz="2000" b="0" i="0">
                <a:solidFill>
                  <a:srgbClr val="92D050"/>
                </a:solidFill>
                <a:effectLst/>
              </a:rPr>
              <a:t>4</a:t>
            </a:r>
          </a:p>
          <a:p>
            <a:pPr algn="l" fontAlgn="base">
              <a:buFont typeface="Arial" panose="020B0604020202020204" pitchFamily="34" charset="0"/>
              <a:buChar char="•"/>
            </a:pPr>
            <a:r>
              <a:rPr lang="en-IN" sz="2000" b="0" i="0">
                <a:solidFill>
                  <a:srgbClr val="444444"/>
                </a:solidFill>
                <a:effectLst/>
              </a:rPr>
              <a:t> 5</a:t>
            </a:r>
          </a:p>
          <a:p>
            <a:pPr marL="0" indent="0">
              <a:buFont typeface="Arial" panose="020B0604020202020204" pitchFamily="34" charset="0"/>
              <a:buNone/>
            </a:pPr>
            <a:endParaRPr lang="en-IN" altLang="en-US"/>
          </a:p>
        </p:txBody>
      </p:sp>
    </p:spTree>
  </p:cSld>
  <p:clrMapOvr>
    <a:masterClrMapping/>
  </p:clrMapOvr>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8765F722-518E-4ADF-B8E8-D1C62AB1E81D}"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11"/>
          </p:nvPr>
        </p:nvSpPr>
        <p:spPr>
          <a:xfrm>
            <a:off x="4038600" y="6356350"/>
            <a:ext cx="5556250" cy="365125"/>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193539" name="Slide Number Placeholder 5"/>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129</a:t>
            </a:fld>
            <a:endParaRPr lang="en-US" altLang="en-US" sz="1200">
              <a:solidFill>
                <a:srgbClr val="898989"/>
              </a:solidFill>
              <a:latin typeface="Calibri" panose="020F0502020204030204" pitchFamily="34" charset="0"/>
              <a:ea typeface="Arial" panose="020B0604020202020204" pitchFamily="34" charset="0"/>
            </a:endParaRPr>
          </a:p>
        </p:txBody>
      </p:sp>
      <p:sp>
        <p:nvSpPr>
          <p:cNvPr id="8"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sz="28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Old University Question Paper</a:t>
            </a:r>
            <a:endParaRPr kumimoji="0" lang="en-IN" sz="28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pic>
        <p:nvPicPr>
          <p:cNvPr id="193541" name="Picture 14" descr="NIET"/>
          <p:cNvPicPr>
            <a:picLocks noChangeAspect="1"/>
          </p:cNvPicPr>
          <p:nvPr/>
        </p:nvPicPr>
        <p:blipFill>
          <a:blip r:embed="rId2"/>
          <a:stretch>
            <a:fillRect/>
          </a:stretch>
        </p:blipFill>
        <p:spPr>
          <a:xfrm>
            <a:off x="0" y="-14287"/>
            <a:ext cx="1581150" cy="847725"/>
          </a:xfrm>
          <a:prstGeom prst="rect">
            <a:avLst/>
          </a:prstGeom>
          <a:noFill/>
          <a:ln w="9525">
            <a:noFill/>
          </a:ln>
        </p:spPr>
      </p:pic>
      <p:pic>
        <p:nvPicPr>
          <p:cNvPr id="2" name="Picture 1"/>
          <p:cNvPicPr>
            <a:picLocks noChangeAspect="1"/>
          </p:cNvPicPr>
          <p:nvPr/>
        </p:nvPicPr>
        <p:blipFill>
          <a:blip r:embed="rId3"/>
          <a:stretch>
            <a:fillRect/>
          </a:stretch>
        </p:blipFill>
        <p:spPr>
          <a:xfrm>
            <a:off x="0" y="914400"/>
            <a:ext cx="3696335" cy="5250180"/>
          </a:xfrm>
          <a:prstGeom prst="rect">
            <a:avLst/>
          </a:prstGeom>
        </p:spPr>
      </p:pic>
      <p:pic>
        <p:nvPicPr>
          <p:cNvPr id="3" name="Picture 2"/>
          <p:cNvPicPr>
            <a:picLocks noChangeAspect="1"/>
          </p:cNvPicPr>
          <p:nvPr/>
        </p:nvPicPr>
        <p:blipFill>
          <a:blip r:embed="rId4"/>
          <a:stretch>
            <a:fillRect/>
          </a:stretch>
        </p:blipFill>
        <p:spPr>
          <a:xfrm>
            <a:off x="3886200" y="846455"/>
            <a:ext cx="3803650" cy="5391785"/>
          </a:xfrm>
          <a:prstGeom prst="rect">
            <a:avLst/>
          </a:prstGeom>
        </p:spPr>
      </p:pic>
      <p:pic>
        <p:nvPicPr>
          <p:cNvPr id="7" name="Picture 6"/>
          <p:cNvPicPr>
            <a:picLocks noChangeAspect="1"/>
          </p:cNvPicPr>
          <p:nvPr/>
        </p:nvPicPr>
        <p:blipFill>
          <a:blip r:embed="rId5"/>
          <a:stretch>
            <a:fillRect/>
          </a:stretch>
        </p:blipFill>
        <p:spPr>
          <a:xfrm>
            <a:off x="8077200" y="833755"/>
            <a:ext cx="3964940" cy="5303520"/>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53F10A81-F5AD-434A-9671-595C65FB538C}" type="datetime1">
              <a:rPr lang="en-US" smtClean="0"/>
              <a:t>2/28/2025</a:t>
            </a:fld>
            <a:endParaRPr lang="en-US"/>
          </a:p>
        </p:txBody>
      </p:sp>
      <p:sp>
        <p:nvSpPr>
          <p:cNvPr id="2" name="Footer Placeholder 1"/>
          <p:cNvSpPr>
            <a:spLocks noGrp="1"/>
          </p:cNvSpPr>
          <p:nvPr>
            <p:ph type="ftr" sz="quarter" idx="11"/>
          </p:nvPr>
        </p:nvSpPr>
        <p:spPr>
          <a:xfrm>
            <a:off x="3454400" y="6356350"/>
            <a:ext cx="5948363" cy="365125"/>
          </a:xfrm>
        </p:spPr>
        <p:txBody>
          <a:bodyPr/>
          <a:lstStyle/>
          <a:p>
            <a:pPr>
              <a:defRPr/>
            </a:pPr>
            <a:r>
              <a:rPr lang="en-US" err="1"/>
              <a:t>Mr. Raj u  UNIT-2 ACSAI0617 Programming For Data Analytics</a:t>
            </a:r>
            <a:endParaRPr lang="en-US"/>
          </a:p>
        </p:txBody>
      </p:sp>
      <p:sp>
        <p:nvSpPr>
          <p:cNvPr id="17412"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9277F935-CEC5-9440-B4B2-DF38A2ED2D16}" type="slidenum">
              <a:rPr lang="en-US" altLang="en-US" sz="1200" smtClean="0">
                <a:solidFill>
                  <a:srgbClr val="898989"/>
                </a:solidFill>
              </a:rPr>
              <a:t>13</a:t>
            </a:fld>
            <a:endParaRPr lang="en-US" altLang="en-US" sz="1200">
              <a:solidFill>
                <a:srgbClr val="898989"/>
              </a:solidFill>
            </a:endParaRPr>
          </a:p>
        </p:txBody>
      </p:sp>
      <p:pic>
        <p:nvPicPr>
          <p:cNvPr id="17413"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Program Outcomes</a:t>
            </a:r>
            <a:endParaRPr lang="en-IN" sz="3200" b="1">
              <a:latin typeface="Times New Roman" panose="02020603050405020304" pitchFamily="18" charset="0"/>
              <a:cs typeface="Times New Roman" panose="02020603050405020304" pitchFamily="18" charset="0"/>
            </a:endParaRPr>
          </a:p>
        </p:txBody>
      </p:sp>
      <p:sp>
        <p:nvSpPr>
          <p:cNvPr id="17415" name="Rectangle 13"/>
          <p:cNvSpPr>
            <a:spLocks noChangeArrowheads="1"/>
          </p:cNvSpPr>
          <p:nvPr/>
        </p:nvSpPr>
        <p:spPr bwMode="auto">
          <a:xfrm>
            <a:off x="1719263" y="1119188"/>
            <a:ext cx="7424737"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spcBef>
                <a:spcPct val="0"/>
              </a:spcBef>
              <a:buFontTx/>
              <a:buNone/>
            </a:pPr>
            <a:r>
              <a:rPr lang="en-US" altLang="en-US" sz="2400">
                <a:latin typeface="Times New Roman" panose="02020603050405020304" pitchFamily="18" charset="0"/>
                <a:cs typeface="Times New Roman" panose="02020603050405020304" pitchFamily="18" charset="0"/>
              </a:rPr>
              <a:t>1. Engineering knowledge:</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2. Problem analysis:</a:t>
            </a:r>
            <a:endParaRPr lang="en-IN" altLang="en-US" sz="2400">
              <a:latin typeface="Times New Roman" panose="02020603050405020304" pitchFamily="18" charset="0"/>
              <a:cs typeface="Times New Roman" panose="02020603050405020304" pitchFamily="18" charset="0"/>
            </a:endParaRPr>
          </a:p>
          <a:p>
            <a:pPr algn="just">
              <a:spcBef>
                <a:spcPct val="0"/>
              </a:spcBef>
              <a:buFontTx/>
              <a:buNone/>
            </a:pPr>
            <a:r>
              <a:rPr lang="en-US" altLang="en-US" sz="2400">
                <a:latin typeface="Times New Roman" panose="02020603050405020304" pitchFamily="18" charset="0"/>
                <a:cs typeface="Times New Roman" panose="02020603050405020304" pitchFamily="18" charset="0"/>
              </a:rPr>
              <a:t>3. Design/development of solutions:</a:t>
            </a:r>
            <a:endParaRPr lang="en-IN" altLang="en-US" sz="2400">
              <a:latin typeface="Times New Roman" panose="02020603050405020304" pitchFamily="18" charset="0"/>
              <a:cs typeface="Times New Roman" panose="02020603050405020304" pitchFamily="18" charset="0"/>
            </a:endParaRPr>
          </a:p>
          <a:p>
            <a:pPr algn="just">
              <a:spcBef>
                <a:spcPct val="0"/>
              </a:spcBef>
              <a:buFontTx/>
              <a:buNone/>
            </a:pPr>
            <a:r>
              <a:rPr lang="en-US" altLang="en-US" sz="2400">
                <a:latin typeface="Times New Roman" panose="02020603050405020304" pitchFamily="18" charset="0"/>
                <a:cs typeface="Times New Roman" panose="02020603050405020304" pitchFamily="18" charset="0"/>
              </a:rPr>
              <a:t>4.Conduct investigations of complex problems</a:t>
            </a:r>
            <a:endParaRPr lang="en-IN" altLang="en-US" sz="2400">
              <a:latin typeface="Times New Roman" panose="02020603050405020304" pitchFamily="18" charset="0"/>
              <a:cs typeface="Times New Roman" panose="02020603050405020304" pitchFamily="18" charset="0"/>
            </a:endParaRPr>
          </a:p>
          <a:p>
            <a:pPr algn="just">
              <a:spcBef>
                <a:spcPct val="0"/>
              </a:spcBef>
              <a:buFontTx/>
              <a:buNone/>
            </a:pPr>
            <a:r>
              <a:rPr lang="en-US" altLang="en-US" sz="2400">
                <a:latin typeface="Times New Roman" panose="02020603050405020304" pitchFamily="18" charset="0"/>
                <a:cs typeface="Times New Roman" panose="02020603050405020304" pitchFamily="18" charset="0"/>
              </a:rPr>
              <a:t>5. Modern tool usage</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6. The engineer and society</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7. Environment and sustainability</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8. Ethics:</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9. Individual and team work</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10. Communication: </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11. Project management and finance</a:t>
            </a:r>
          </a:p>
          <a:p>
            <a:pPr algn="just">
              <a:spcBef>
                <a:spcPct val="0"/>
              </a:spcBef>
              <a:buFontTx/>
              <a:buNone/>
            </a:pPr>
            <a:r>
              <a:rPr lang="en-US" altLang="en-US" sz="2400">
                <a:latin typeface="Times New Roman" panose="02020603050405020304" pitchFamily="18" charset="0"/>
                <a:cs typeface="Times New Roman" panose="02020603050405020304" pitchFamily="18" charset="0"/>
              </a:rPr>
              <a:t>12. Life-long learning</a:t>
            </a: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8765F722-518E-4ADF-B8E8-D1C62AB1E81D}"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11"/>
          </p:nvPr>
        </p:nvSpPr>
        <p:spPr>
          <a:xfrm>
            <a:off x="4038600" y="6356350"/>
            <a:ext cx="5556250" cy="365125"/>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193539" name="Slide Number Placeholder 5"/>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130</a:t>
            </a:fld>
            <a:endParaRPr lang="en-US" altLang="en-US" sz="1200">
              <a:solidFill>
                <a:srgbClr val="898989"/>
              </a:solidFill>
              <a:latin typeface="Calibri" panose="020F0502020204030204" pitchFamily="34" charset="0"/>
              <a:ea typeface="Arial" panose="020B0604020202020204" pitchFamily="34" charset="0"/>
            </a:endParaRPr>
          </a:p>
        </p:txBody>
      </p:sp>
      <p:sp>
        <p:nvSpPr>
          <p:cNvPr id="8"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sz="28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Old University Question Paper</a:t>
            </a:r>
            <a:endParaRPr kumimoji="0" lang="en-IN" sz="28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pic>
        <p:nvPicPr>
          <p:cNvPr id="193541" name="Picture 14" descr="NIET"/>
          <p:cNvPicPr>
            <a:picLocks noChangeAspect="1"/>
          </p:cNvPicPr>
          <p:nvPr/>
        </p:nvPicPr>
        <p:blipFill>
          <a:blip r:embed="rId2"/>
          <a:stretch>
            <a:fillRect/>
          </a:stretch>
        </p:blipFill>
        <p:spPr>
          <a:xfrm>
            <a:off x="0" y="-14287"/>
            <a:ext cx="1581150" cy="847725"/>
          </a:xfrm>
          <a:prstGeom prst="rect">
            <a:avLst/>
          </a:prstGeom>
          <a:noFill/>
          <a:ln w="9525">
            <a:noFill/>
          </a:ln>
        </p:spPr>
      </p:pic>
      <p:sp>
        <p:nvSpPr>
          <p:cNvPr id="193542" name="Content Placeholder 1"/>
          <p:cNvSpPr>
            <a:spLocks noGrp="1"/>
          </p:cNvSpPr>
          <p:nvPr>
            <p:ph idx="1"/>
          </p:nvPr>
        </p:nvSpPr>
        <p:spPr>
          <a:xfrm>
            <a:off x="5742305" y="990600"/>
            <a:ext cx="5992495" cy="436880"/>
          </a:xfrm>
        </p:spPr>
        <p:txBody>
          <a:bodyPr vert="horz" wrap="square" lIns="91440" tIns="45720" rIns="91440" bIns="45720" anchor="t" anchorCtr="0"/>
          <a:lstStyle/>
          <a:p>
            <a:r>
              <a:rPr lang="en-US" altLang="en-IN" sz="2000" b="1"/>
              <a:t>Link to download Paper: </a:t>
            </a:r>
            <a:r>
              <a:rPr lang="en-IN" altLang="en-US" sz="2000"/>
              <a:t>https://www.niet.co.in/pdf/previous-years/2022-23/6th-Semester-2022-2023/ACSAI0617.pdf</a:t>
            </a:r>
          </a:p>
          <a:p>
            <a:endParaRPr lang="en-IN" altLang="en-US" sz="2000"/>
          </a:p>
        </p:txBody>
      </p:sp>
      <p:pic>
        <p:nvPicPr>
          <p:cNvPr id="6" name="Picture 5"/>
          <p:cNvPicPr>
            <a:picLocks noChangeAspect="1"/>
          </p:cNvPicPr>
          <p:nvPr/>
        </p:nvPicPr>
        <p:blipFill>
          <a:blip r:embed="rId3"/>
          <a:stretch>
            <a:fillRect/>
          </a:stretch>
        </p:blipFill>
        <p:spPr>
          <a:xfrm>
            <a:off x="228600" y="855345"/>
            <a:ext cx="3993515" cy="5534025"/>
          </a:xfrm>
          <a:prstGeom prst="rect">
            <a:avLst/>
          </a:prstGeom>
        </p:spPr>
      </p:pic>
    </p:spTree>
  </p:cSld>
  <p:clrMapOvr>
    <a:masterClrMapping/>
  </p:clrMapOvr>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68763" y="847725"/>
            <a:ext cx="13351163" cy="5135563"/>
          </a:xfrm>
        </p:spPr>
        <p:txBody>
          <a:bodyPr>
            <a:noAutofit/>
          </a:bodyPr>
          <a:lstStyle/>
          <a:p>
            <a:pPr marL="457200" indent="-457200" algn="just">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Explain the 5 built in functions in R and define data types and data structures used in R.</a:t>
            </a:r>
          </a:p>
          <a:p>
            <a:pPr marL="457200" indent="-457200" algn="just">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How the data import and export can be done in R programming?</a:t>
            </a:r>
          </a:p>
          <a:p>
            <a:pPr marL="457200" indent="-457200" algn="just">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Write the two commands of the g Dplyr package &amp; Stringr package.</a:t>
            </a:r>
          </a:p>
          <a:p>
            <a:pPr marL="457200" indent="-457200" algn="just">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Write the steps of the exploratory data analysis in  R.</a:t>
            </a:r>
          </a:p>
          <a:p>
            <a:pPr marL="457200" indent="-457200" algn="just">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How we can represent different data structures in R. Explain with an example.</a:t>
            </a:r>
          </a:p>
          <a:p>
            <a:pPr marL="457200" indent="-457200" algn="l">
              <a:buFont typeface="+mj-lt"/>
              <a:buAutoNum type="arabicPeriod"/>
            </a:pPr>
            <a:r>
              <a:rPr lang="en-IN" sz="1400" i="0">
                <a:solidFill>
                  <a:srgbClr val="4A4A4A"/>
                </a:solidFill>
                <a:effectLst/>
                <a:latin typeface="Times New Roman" panose="02020603050405020304" pitchFamily="18" charset="0"/>
                <a:cs typeface="Times New Roman" panose="02020603050405020304" pitchFamily="18" charset="0"/>
              </a:rPr>
              <a:t>Write a short note on Flexdasboard and R shiny.</a:t>
            </a:r>
          </a:p>
          <a:p>
            <a:pPr marL="457200" indent="-457200" algn="l">
              <a:buFont typeface="+mj-lt"/>
              <a:buAutoNum type="arabicPeriod"/>
            </a:pPr>
            <a:r>
              <a:rPr lang="en-IN" sz="1400">
                <a:latin typeface="Times New Roman" panose="02020603050405020304" pitchFamily="18" charset="0"/>
                <a:cs typeface="Times New Roman" panose="02020603050405020304" pitchFamily="18" charset="0"/>
              </a:rPr>
              <a:t>What is List in R? Explain creation, accessing and manipulation of List with example in R.</a:t>
            </a:r>
            <a:endParaRPr lang="en-IN" sz="1400" i="0">
              <a:solidFill>
                <a:srgbClr val="4A4A4A"/>
              </a:solidFill>
              <a:effectLst/>
              <a:latin typeface="Times New Roman" panose="02020603050405020304" pitchFamily="18" charset="0"/>
              <a:cs typeface="Times New Roman" panose="02020603050405020304" pitchFamily="18" charset="0"/>
            </a:endParaRPr>
          </a:p>
          <a:p>
            <a:pPr marL="457200" indent="-457200" algn="l">
              <a:buFont typeface="+mj-lt"/>
              <a:buAutoNum type="arabicPeriod"/>
            </a:pPr>
            <a:r>
              <a:rPr lang="en-IN" sz="1400">
                <a:latin typeface="Times New Roman" panose="02020603050405020304" pitchFamily="18" charset="0"/>
                <a:cs typeface="Times New Roman" panose="02020603050405020304" pitchFamily="18" charset="0"/>
              </a:rPr>
              <a:t>Create a dataframe Student using Vectors with RollNo, Name, Age, Course and Fee attributes in R and write commands to perform following tasks.</a:t>
            </a:r>
          </a:p>
          <a:p>
            <a:pPr marL="457200" lvl="1" indent="0" algn="l">
              <a:buFont typeface="+mj-lt"/>
              <a:buNone/>
            </a:pPr>
            <a:r>
              <a:rPr lang="en-IN" sz="1400">
                <a:latin typeface="Times New Roman" panose="02020603050405020304" pitchFamily="18" charset="0"/>
                <a:cs typeface="Times New Roman" panose="02020603050405020304" pitchFamily="18" charset="0"/>
              </a:rPr>
              <a:t>a) Rename column name Course with Branch using rename().</a:t>
            </a:r>
          </a:p>
          <a:p>
            <a:pPr marL="457200" lvl="1" indent="0" algn="l">
              <a:buFont typeface="+mj-lt"/>
              <a:buNone/>
            </a:pPr>
            <a:r>
              <a:rPr lang="en-IN" sz="1400">
                <a:latin typeface="Times New Roman" panose="02020603050405020304" pitchFamily="18" charset="0"/>
                <a:cs typeface="Times New Roman" panose="02020603050405020304" pitchFamily="18" charset="0"/>
              </a:rPr>
              <a:t>b) Show all records of students who is paying more than 50K and enrolled in AIML branch using subset().</a:t>
            </a:r>
          </a:p>
          <a:p>
            <a:pPr marL="457200" lvl="1" indent="0" algn="l">
              <a:buFont typeface="+mj-lt"/>
              <a:buNone/>
            </a:pPr>
            <a:r>
              <a:rPr lang="en-IN" sz="1400">
                <a:latin typeface="Times New Roman" panose="02020603050405020304" pitchFamily="18" charset="0"/>
                <a:cs typeface="Times New Roman" panose="02020603050405020304" pitchFamily="18" charset="0"/>
              </a:rPr>
              <a:t>c) Add column Hostel_Charge that is 20% of Fee using mutate().</a:t>
            </a:r>
          </a:p>
          <a:p>
            <a:pPr marL="457200" lvl="1" indent="0" algn="l">
              <a:buFont typeface="+mj-lt"/>
              <a:buNone/>
            </a:pPr>
            <a:r>
              <a:rPr lang="en-IN" sz="1400">
                <a:latin typeface="Times New Roman" panose="02020603050405020304" pitchFamily="18" charset="0"/>
                <a:cs typeface="Times New Roman" panose="02020603050405020304" pitchFamily="18" charset="0"/>
              </a:rPr>
              <a:t>d) Sort all students as per their Fee in Ascending order.&lt;br/&gt;e) Delete records of students who are enrolled in CSBS branch.</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Create following vectors v1(1, 2, 13, 5, 10) and v2(1, 56, 78, 23, 7). and do as directed</a:t>
            </a:r>
          </a:p>
          <a:p>
            <a:pPr marL="457200" lvl="1" indent="0" algn="l">
              <a:buFont typeface="+mj-lt"/>
              <a:buNone/>
            </a:pPr>
            <a:r>
              <a:rPr lang="en-IN" sz="1400">
                <a:latin typeface="Times New Roman" panose="02020603050405020304" pitchFamily="18" charset="0"/>
                <a:cs typeface="Times New Roman" panose="02020603050405020304" pitchFamily="18" charset="0"/>
              </a:rPr>
              <a:t>a) Multiply</a:t>
            </a:r>
            <a:r>
              <a:rPr lang="en-US" altLang="en-IN" sz="1400">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b) Take cube of each element of v1</a:t>
            </a:r>
            <a:r>
              <a:rPr lang="en-US" altLang="en-IN" sz="1400">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c) Change data type of v2 to Integer using both methods</a:t>
            </a:r>
            <a:r>
              <a:rPr lang="en-US" altLang="en-IN" sz="1400">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d) Create a vector using seq() and colon method</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What is Descriptive analysis in R? Explain Descriptive analysis methods in R?</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Discuss the steps involve in Exploratory Data Analysis (EDA).</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What are the differences between flexdashboard and Shiny?</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What is correlation? How would you measure correlation in R?</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What are the two ways to convert a numberic data type in integer data type? Using these ways convert vect &amp;lt;- c(12,23,34,56) into integer.</a:t>
            </a:r>
          </a:p>
          <a:p>
            <a:pPr marL="342900" lvl="0" indent="-342900" algn="l">
              <a:buFont typeface="+mj-lt"/>
              <a:buAutoNum type="arabicPeriod"/>
            </a:pPr>
            <a:r>
              <a:rPr lang="en-IN" sz="1400">
                <a:latin typeface="Times New Roman" panose="02020603050405020304" pitchFamily="18" charset="0"/>
                <a:cs typeface="Times New Roman" panose="02020603050405020304" pitchFamily="18" charset="0"/>
              </a:rPr>
              <a:t>Describe the difference between is.finite(x) and !is.infinite(x).</a:t>
            </a:r>
          </a:p>
          <a:p>
            <a:pPr marL="342900" lvl="0" indent="-342900" algn="l">
              <a:buFont typeface="+mj-lt"/>
              <a:buAutoNum type="arabicPeriod"/>
            </a:pPr>
            <a:endParaRPr lang="en-IN" sz="1400">
              <a:latin typeface="Times New Roman" panose="02020603050405020304" pitchFamily="18" charset="0"/>
              <a:cs typeface="Times New Roman" panose="02020603050405020304" pitchFamily="18" charset="0"/>
            </a:endParaRPr>
          </a:p>
          <a:p>
            <a:pPr marL="457200" lvl="1" indent="0" algn="l">
              <a:buFont typeface="+mj-lt"/>
              <a:buNone/>
            </a:pPr>
            <a:br>
              <a:rPr lang="en-IN" sz="1400">
                <a:latin typeface="Times New Roman" panose="02020603050405020304" pitchFamily="18" charset="0"/>
                <a:cs typeface="Times New Roman" panose="02020603050405020304" pitchFamily="18" charset="0"/>
              </a:rPr>
            </a:br>
            <a:endParaRPr lang="en-IN" sz="1400">
              <a:solidFill>
                <a:srgbClr val="303133"/>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quarter" idx="10"/>
          </p:nvPr>
        </p:nvSpPr>
        <p:spPr/>
        <p:txBody>
          <a:bodyPr/>
          <a:lstStyle/>
          <a:p>
            <a:pPr>
              <a:defRPr/>
            </a:pPr>
            <a:fld id="{0823E45E-CCE7-174B-BA7F-DAE9BBD6868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194565"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95FB407C-575A-EC42-AE73-00318C1BC05D}" type="slidenum">
              <a:rPr lang="en-US" altLang="en-US" sz="1200" smtClean="0">
                <a:solidFill>
                  <a:srgbClr val="898989"/>
                </a:solidFill>
              </a:rPr>
              <a:t>131</a:t>
            </a:fld>
            <a:endParaRPr lang="en-US" altLang="en-US" sz="1200">
              <a:solidFill>
                <a:srgbClr val="898989"/>
              </a:solidFill>
            </a:endParaRPr>
          </a:p>
        </p:txBody>
      </p:sp>
      <p:sp>
        <p:nvSpPr>
          <p:cNvPr id="8"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latin typeface="Times New Roman" panose="02020603050405020304" pitchFamily="18" charset="0"/>
                <a:cs typeface="Times New Roman" panose="02020603050405020304" pitchFamily="18" charset="0"/>
              </a:rPr>
              <a:t>Expected Questions</a:t>
            </a:r>
          </a:p>
        </p:txBody>
      </p:sp>
      <p:pic>
        <p:nvPicPr>
          <p:cNvPr id="194567"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90600"/>
            <a:ext cx="10972800" cy="5135563"/>
          </a:xfrm>
        </p:spPr>
        <p:txBody>
          <a:bodyPr>
            <a:normAutofit/>
          </a:bodyPr>
          <a:lstStyle/>
          <a:p>
            <a:pPr>
              <a:buFont typeface="Arial" panose="020B0604020202020204" pitchFamily="34" charset="0"/>
              <a:buAutoNum type="arabicPeriod"/>
              <a:defRPr/>
            </a:pPr>
            <a:endParaRPr lang="en-US" sz="1000"/>
          </a:p>
          <a:p>
            <a:pPr marL="0" indent="0">
              <a:buFont typeface="Arial" panose="020B0604020202020204" pitchFamily="34" charset="0"/>
              <a:buNone/>
              <a:defRPr/>
            </a:pPr>
            <a:endParaRPr lang="en-IN" sz="1400" b="1">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quarter" idx="10"/>
          </p:nvPr>
        </p:nvSpPr>
        <p:spPr/>
        <p:txBody>
          <a:bodyPr/>
          <a:lstStyle/>
          <a:p>
            <a:pPr>
              <a:defRPr/>
            </a:pPr>
            <a:fld id="{EA3B9141-B6D0-8343-A951-C4882B9D3D6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195589"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BA1F8BD-66F0-DB45-AB2A-FD10734CCAC1}" type="slidenum">
              <a:rPr lang="en-US" altLang="en-US" sz="1200" smtClean="0">
                <a:solidFill>
                  <a:srgbClr val="898989"/>
                </a:solidFill>
              </a:rPr>
              <a:t>132</a:t>
            </a:fld>
            <a:endParaRPr lang="en-US" altLang="en-US" sz="1200">
              <a:solidFill>
                <a:srgbClr val="898989"/>
              </a:solidFill>
            </a:endParaRPr>
          </a:p>
        </p:txBody>
      </p:sp>
      <p:sp>
        <p:nvSpPr>
          <p:cNvPr id="8"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latin typeface="Times New Roman" panose="02020603050405020304" pitchFamily="18" charset="0"/>
                <a:cs typeface="Times New Roman" panose="02020603050405020304" pitchFamily="18" charset="0"/>
              </a:rPr>
              <a:t>Recap of Unit</a:t>
            </a:r>
          </a:p>
        </p:txBody>
      </p:sp>
      <p:sp>
        <p:nvSpPr>
          <p:cNvPr id="175111" name="TextBox 8"/>
          <p:cNvSpPr txBox="1">
            <a:spLocks noChangeArrowheads="1"/>
          </p:cNvSpPr>
          <p:nvPr/>
        </p:nvSpPr>
        <p:spPr bwMode="auto">
          <a:xfrm>
            <a:off x="609600" y="1133475"/>
            <a:ext cx="10972800" cy="2861310"/>
          </a:xfrm>
          <a:prstGeom prst="rect">
            <a:avLst/>
          </a:prstGeom>
          <a:noFill/>
          <a:ln>
            <a:noFill/>
          </a:ln>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lnSpc>
                <a:spcPct val="150000"/>
              </a:lnSpc>
              <a:spcBef>
                <a:spcPct val="0"/>
              </a:spcBef>
              <a:defRPr/>
            </a:pPr>
            <a:r>
              <a:rPr lang="en-IN" sz="2400">
                <a:solidFill>
                  <a:srgbClr val="51565E"/>
                </a:solidFill>
                <a:effectLst/>
                <a:latin typeface="Times New Roman" panose="02020603050405020304" pitchFamily="18" charset="0"/>
                <a:cs typeface="Times New Roman" panose="02020603050405020304" pitchFamily="18" charset="0"/>
              </a:rPr>
              <a:t>R is ideal for machine learning operations such as regression and classification. It even offers many features and packages for artificial neural network development.</a:t>
            </a:r>
          </a:p>
          <a:p>
            <a:pPr algn="just">
              <a:lnSpc>
                <a:spcPct val="150000"/>
              </a:lnSpc>
              <a:spcBef>
                <a:spcPct val="0"/>
              </a:spcBef>
              <a:defRPr/>
            </a:pPr>
            <a:r>
              <a:rPr lang="en-IN" sz="2400">
                <a:solidFill>
                  <a:srgbClr val="444444"/>
                </a:solidFill>
                <a:effectLst/>
                <a:latin typeface="Times New Roman" panose="02020603050405020304" pitchFamily="18" charset="0"/>
                <a:cs typeface="Times New Roman" panose="02020603050405020304" pitchFamily="18" charset="0"/>
              </a:rPr>
              <a:t>R facilitates quality plotting and graphing. The popular libraries like ggplot2 and </a:t>
            </a:r>
            <a:r>
              <a:rPr lang="en-IN" sz="2400" err="1">
                <a:solidFill>
                  <a:srgbClr val="444444"/>
                </a:solidFill>
                <a:effectLst/>
                <a:latin typeface="Times New Roman" panose="02020603050405020304" pitchFamily="18" charset="0"/>
                <a:cs typeface="Times New Roman" panose="02020603050405020304" pitchFamily="18" charset="0"/>
              </a:rPr>
              <a:t>plotly</a:t>
            </a:r>
            <a:r>
              <a:rPr lang="en-IN" sz="2400">
                <a:solidFill>
                  <a:srgbClr val="444444"/>
                </a:solidFill>
                <a:effectLst/>
                <a:latin typeface="Times New Roman" panose="02020603050405020304" pitchFamily="18" charset="0"/>
                <a:cs typeface="Times New Roman" panose="02020603050405020304" pitchFamily="18" charset="0"/>
              </a:rPr>
              <a:t> advocate for aesthetic and visually appealing graphs that set R apart from other programming languages.</a:t>
            </a:r>
            <a:endParaRPr lang="en-US" sz="2400">
              <a:solidFill>
                <a:srgbClr val="1A1A1A"/>
              </a:solidFill>
              <a:latin typeface="Times New Roman" panose="02020603050405020304" pitchFamily="18" charset="0"/>
              <a:cs typeface="Times New Roman" panose="02020603050405020304" pitchFamily="18" charset="0"/>
            </a:endParaRPr>
          </a:p>
        </p:txBody>
      </p:sp>
      <p:pic>
        <p:nvPicPr>
          <p:cNvPr id="19559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286000" y="6356350"/>
            <a:ext cx="7772400" cy="501650"/>
          </a:xfrm>
        </p:spPr>
        <p:txBody>
          <a:bodyPr/>
          <a:lstStyle/>
          <a:p>
            <a:pPr>
              <a:defRPr/>
            </a:pPr>
            <a:r>
              <a:rPr lang="en-US">
                <a:solidFill>
                  <a:schemeClr val="tx1"/>
                </a:solidFill>
              </a:rPr>
              <a:t>Mr. Raj u  UNIT-2 ACSAI0617 Programming For Data Analytics</a:t>
            </a:r>
          </a:p>
        </p:txBody>
      </p:sp>
      <p:graphicFrame>
        <p:nvGraphicFramePr>
          <p:cNvPr id="8" name="Content Placeholder 7"/>
          <p:cNvGraphicFramePr>
            <a:graphicFrameLocks noGrp="1"/>
          </p:cNvGraphicFramePr>
          <p:nvPr>
            <p:ph idx="1"/>
          </p:nvPr>
        </p:nvGraphicFramePr>
        <p:xfrm>
          <a:off x="406400" y="1030288"/>
          <a:ext cx="11582400" cy="4802186"/>
        </p:xfrm>
        <a:graphic>
          <a:graphicData uri="http://schemas.openxmlformats.org/drawingml/2006/table">
            <a:tbl>
              <a:tblPr firstRow="1" firstCol="1" bandRow="1">
                <a:tableStyleId>{BDBED569-4797-4DF1-A0F4-6AAB3CD982D8}</a:tableStyleId>
              </a:tblPr>
              <a:tblGrid>
                <a:gridCol w="11582400">
                  <a:extLst>
                    <a:ext uri="{9D8B030D-6E8A-4147-A177-3AD203B41FA5}">
                      <a16:colId xmlns:a16="http://schemas.microsoft.com/office/drawing/2014/main" val="20000"/>
                    </a:ext>
                  </a:extLst>
                </a:gridCol>
              </a:tblGrid>
              <a:tr h="496532">
                <a:tc>
                  <a:txBody>
                    <a:bodyPr/>
                    <a:lstStyle/>
                    <a:p>
                      <a:pPr marL="0" marR="0" algn="just">
                        <a:lnSpc>
                          <a:spcPct val="115000"/>
                        </a:lnSpc>
                        <a:spcBef>
                          <a:spcPts val="0"/>
                        </a:spcBef>
                        <a:spcAft>
                          <a:spcPts val="0"/>
                        </a:spcAft>
                        <a:tabLst>
                          <a:tab pos="1533525" algn="l"/>
                        </a:tabLst>
                      </a:pPr>
                      <a:r>
                        <a:rPr lang="en-US" sz="1600">
                          <a:effectLst/>
                        </a:rPr>
                        <a:t>Text Books:</a:t>
                      </a:r>
                      <a:endParaRPr lang="en-US"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T="0" marB="0"/>
                </a:tc>
                <a:extLst>
                  <a:ext uri="{0D108BD9-81ED-4DB2-BD59-A6C34878D82A}">
                    <a16:rowId xmlns:a16="http://schemas.microsoft.com/office/drawing/2014/main" val="10000"/>
                  </a:ext>
                </a:extLst>
              </a:tr>
              <a:tr h="701975">
                <a:tc>
                  <a:txBody>
                    <a:bodyPr/>
                    <a:lstStyle/>
                    <a:p>
                      <a:r>
                        <a:rPr lang="en-US" sz="1600">
                          <a:effectLst/>
                        </a:rPr>
                        <a:t>(1) </a:t>
                      </a:r>
                      <a:r>
                        <a:rPr lang="en-US" sz="1800" b="0" i="0" u="none" strike="noStrike" kern="1200" baseline="0">
                          <a:solidFill>
                            <a:schemeClr val="tx1"/>
                          </a:solidFill>
                          <a:latin typeface="+mn-lt"/>
                          <a:ea typeface="+mn-ea"/>
                          <a:cs typeface="+mn-cs"/>
                        </a:rPr>
                        <a:t>Glenn J. Myatt, Making sense of Data: A practical Guide to Exploratory Data Analysis and Data Mining, John</a:t>
                      </a:r>
                    </a:p>
                    <a:p>
                      <a:r>
                        <a:rPr lang="en-IN" sz="1800" b="0" i="0" u="none" strike="noStrike" kern="1200" baseline="0">
                          <a:solidFill>
                            <a:schemeClr val="tx1"/>
                          </a:solidFill>
                          <a:latin typeface="+mn-lt"/>
                          <a:ea typeface="+mn-ea"/>
                          <a:cs typeface="+mn-cs"/>
                        </a:rPr>
                        <a:t>Wiley Publishers, 2007.</a:t>
                      </a:r>
                      <a:endParaRPr lang="en-IN" sz="160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1"/>
                  </a:ext>
                </a:extLst>
              </a:tr>
              <a:tr h="549446">
                <a:tc>
                  <a:txBody>
                    <a:bodyPr/>
                    <a:lstStyle/>
                    <a:p>
                      <a:pPr marL="0" lvl="0" indent="0" algn="just">
                        <a:lnSpc>
                          <a:spcPct val="115000"/>
                        </a:lnSpc>
                        <a:spcAft>
                          <a:spcPts val="1000"/>
                        </a:spcAft>
                        <a:buFont typeface="+mj-lt"/>
                        <a:buNone/>
                      </a:pPr>
                      <a:r>
                        <a:rPr lang="en-US" sz="1600">
                          <a:effectLst/>
                        </a:rPr>
                        <a:t>(2) </a:t>
                      </a:r>
                      <a:r>
                        <a:rPr lang="en-US" sz="1800" b="0" i="0" u="none" strike="noStrike" kern="1200" baseline="0">
                          <a:solidFill>
                            <a:schemeClr val="tx1"/>
                          </a:solidFill>
                          <a:latin typeface="+mn-lt"/>
                          <a:ea typeface="+mn-ea"/>
                          <a:cs typeface="+mn-cs"/>
                        </a:rPr>
                        <a:t>Learning TensorFlow by Tom Hope, </a:t>
                      </a:r>
                      <a:r>
                        <a:rPr lang="en-US" sz="1800" b="0" i="0" u="none" strike="noStrike" kern="1200" baseline="0" err="1">
                          <a:solidFill>
                            <a:schemeClr val="tx1"/>
                          </a:solidFill>
                          <a:latin typeface="+mn-lt"/>
                          <a:ea typeface="+mn-ea"/>
                          <a:cs typeface="+mn-cs"/>
                        </a:rPr>
                        <a:t>Yehezkel</a:t>
                      </a:r>
                      <a:r>
                        <a:rPr lang="en-US" sz="1800" b="0" i="0" u="none" strike="noStrike" kern="1200" baseline="0">
                          <a:solidFill>
                            <a:schemeClr val="tx1"/>
                          </a:solidFill>
                          <a:latin typeface="+mn-lt"/>
                          <a:ea typeface="+mn-ea"/>
                          <a:cs typeface="+mn-cs"/>
                        </a:rPr>
                        <a:t> S. </a:t>
                      </a:r>
                      <a:r>
                        <a:rPr lang="en-US" sz="1800" b="0" i="0" u="none" strike="noStrike" kern="1200" baseline="0" err="1">
                          <a:solidFill>
                            <a:schemeClr val="tx1"/>
                          </a:solidFill>
                          <a:latin typeface="+mn-lt"/>
                          <a:ea typeface="+mn-ea"/>
                          <a:cs typeface="+mn-cs"/>
                        </a:rPr>
                        <a:t>Resheff</a:t>
                      </a:r>
                      <a:r>
                        <a:rPr lang="en-US" sz="1800" b="0" i="0" u="none" strike="noStrike" kern="1200" baseline="0">
                          <a:solidFill>
                            <a:schemeClr val="tx1"/>
                          </a:solidFill>
                          <a:latin typeface="+mn-lt"/>
                          <a:ea typeface="+mn-ea"/>
                          <a:cs typeface="+mn-cs"/>
                        </a:rPr>
                        <a:t>, </a:t>
                      </a:r>
                      <a:r>
                        <a:rPr lang="en-US" sz="1800" b="0" i="0" u="none" strike="noStrike" kern="1200" baseline="0" err="1">
                          <a:solidFill>
                            <a:schemeClr val="tx1"/>
                          </a:solidFill>
                          <a:latin typeface="+mn-lt"/>
                          <a:ea typeface="+mn-ea"/>
                          <a:cs typeface="+mn-cs"/>
                        </a:rPr>
                        <a:t>Itay</a:t>
                      </a:r>
                      <a:r>
                        <a:rPr lang="en-US" sz="1800" b="0" i="0" u="none" strike="noStrike" kern="1200" baseline="0">
                          <a:solidFill>
                            <a:schemeClr val="tx1"/>
                          </a:solidFill>
                          <a:latin typeface="+mn-lt"/>
                          <a:ea typeface="+mn-ea"/>
                          <a:cs typeface="+mn-cs"/>
                        </a:rPr>
                        <a:t> Lieder O'Reilly Media, Inc.</a:t>
                      </a:r>
                      <a:endParaRPr lang="en-IN" sz="160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2"/>
                  </a:ext>
                </a:extLst>
              </a:tr>
              <a:tr h="724226">
                <a:tc>
                  <a:txBody>
                    <a:bodyPr/>
                    <a:lstStyle/>
                    <a:p>
                      <a:r>
                        <a:rPr lang="en-US" sz="1600">
                          <a:effectLst/>
                        </a:rPr>
                        <a:t>(3) </a:t>
                      </a:r>
                      <a:r>
                        <a:rPr lang="en-US" sz="1800" b="0" i="0" u="none" strike="noStrike" kern="1200" baseline="0">
                          <a:solidFill>
                            <a:schemeClr val="tx1"/>
                          </a:solidFill>
                          <a:latin typeface="+mn-lt"/>
                          <a:ea typeface="+mn-ea"/>
                          <a:cs typeface="+mn-cs"/>
                        </a:rPr>
                        <a:t>Advanced Deep Learning with TensorFlow 2 and </a:t>
                      </a:r>
                      <a:r>
                        <a:rPr lang="en-US" sz="1800" b="0" i="0" u="none" strike="noStrike" kern="1200" baseline="0" err="1">
                          <a:solidFill>
                            <a:schemeClr val="tx1"/>
                          </a:solidFill>
                          <a:latin typeface="+mn-lt"/>
                          <a:ea typeface="+mn-ea"/>
                          <a:cs typeface="+mn-cs"/>
                        </a:rPr>
                        <a:t>Keras</a:t>
                      </a:r>
                      <a:r>
                        <a:rPr lang="en-US" sz="1800" b="0" i="0" u="none" strike="noStrike" kern="1200" baseline="0">
                          <a:solidFill>
                            <a:schemeClr val="tx1"/>
                          </a:solidFill>
                          <a:latin typeface="+mn-lt"/>
                          <a:ea typeface="+mn-ea"/>
                          <a:cs typeface="+mn-cs"/>
                        </a:rPr>
                        <a:t>: Apply DL, GANs, VAEs, deep RL, unsupervised</a:t>
                      </a:r>
                    </a:p>
                    <a:p>
                      <a:r>
                        <a:rPr lang="en-US" sz="1800" b="0" i="0" u="none" strike="noStrike" kern="1200" baseline="0">
                          <a:solidFill>
                            <a:schemeClr val="tx1"/>
                          </a:solidFill>
                          <a:latin typeface="+mn-lt"/>
                          <a:ea typeface="+mn-ea"/>
                          <a:cs typeface="+mn-cs"/>
                        </a:rPr>
                        <a:t>learning, object detection and segmentation, and more, 2nd Edition.</a:t>
                      </a:r>
                      <a:endParaRPr lang="en-IN" sz="160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3"/>
                  </a:ext>
                </a:extLst>
              </a:tr>
              <a:tr h="383738">
                <a:tc>
                  <a:txBody>
                    <a:bodyPr/>
                    <a:lstStyle/>
                    <a:p>
                      <a:pPr marL="0" marR="0" lvl="0" indent="0" algn="just" defTabSz="914400" rtl="0" eaLnBrk="1" fontAlgn="auto" latinLnBrk="0" hangingPunct="1">
                        <a:lnSpc>
                          <a:spcPct val="115000"/>
                        </a:lnSpc>
                        <a:spcBef>
                          <a:spcPts val="0"/>
                        </a:spcBef>
                        <a:spcAft>
                          <a:spcPts val="1000"/>
                        </a:spcAft>
                        <a:buClrTx/>
                        <a:buSzTx/>
                        <a:buFontTx/>
                        <a:buNone/>
                        <a:defRPr/>
                      </a:pPr>
                      <a:r>
                        <a:rPr lang="en-US" sz="1600" b="1">
                          <a:effectLst/>
                        </a:rPr>
                        <a:t>Reference Books: </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extLst>
                  <a:ext uri="{0D108BD9-81ED-4DB2-BD59-A6C34878D82A}">
                    <a16:rowId xmlns:a16="http://schemas.microsoft.com/office/drawing/2014/main" val="10004"/>
                  </a:ext>
                </a:extLst>
              </a:tr>
              <a:tr h="622147">
                <a:tc>
                  <a:txBody>
                    <a:bodyPr/>
                    <a:lstStyle/>
                    <a:p>
                      <a:pPr marL="0" lvl="0" indent="0" algn="just">
                        <a:lnSpc>
                          <a:spcPct val="115000"/>
                        </a:lnSpc>
                        <a:spcAft>
                          <a:spcPts val="1000"/>
                        </a:spcAft>
                        <a:buFont typeface="+mj-lt"/>
                        <a:buNone/>
                      </a:pPr>
                      <a:r>
                        <a:rPr lang="en-US" sz="1600" b="0">
                          <a:effectLst/>
                        </a:rPr>
                        <a:t>(4) </a:t>
                      </a:r>
                      <a:r>
                        <a:rPr lang="en-US" sz="1800" b="0" kern="1200">
                          <a:solidFill>
                            <a:schemeClr val="tx1"/>
                          </a:solidFill>
                          <a:effectLst/>
                          <a:latin typeface="+mn-lt"/>
                          <a:ea typeface="+mn-ea"/>
                          <a:cs typeface="+mn-cs"/>
                        </a:rPr>
                        <a:t>Boris </a:t>
                      </a:r>
                      <a:r>
                        <a:rPr lang="en-US" sz="1800" b="0" kern="1200" err="1">
                          <a:solidFill>
                            <a:schemeClr val="tx1"/>
                          </a:solidFill>
                          <a:effectLst/>
                          <a:latin typeface="+mn-lt"/>
                          <a:ea typeface="+mn-ea"/>
                          <a:cs typeface="+mn-cs"/>
                        </a:rPr>
                        <a:t>lublinsky</a:t>
                      </a:r>
                      <a:r>
                        <a:rPr lang="en-US" sz="1800" b="0" kern="1200">
                          <a:solidFill>
                            <a:schemeClr val="tx1"/>
                          </a:solidFill>
                          <a:effectLst/>
                          <a:latin typeface="+mn-lt"/>
                          <a:ea typeface="+mn-ea"/>
                          <a:cs typeface="+mn-cs"/>
                        </a:rPr>
                        <a:t>, Kevin t. Smith, Alexey </a:t>
                      </a:r>
                      <a:r>
                        <a:rPr lang="en-US" sz="1800" b="0" kern="1200" err="1">
                          <a:solidFill>
                            <a:schemeClr val="tx1"/>
                          </a:solidFill>
                          <a:effectLst/>
                          <a:latin typeface="+mn-lt"/>
                          <a:ea typeface="+mn-ea"/>
                          <a:cs typeface="+mn-cs"/>
                        </a:rPr>
                        <a:t>Yakubovich</a:t>
                      </a:r>
                      <a:r>
                        <a:rPr lang="en-US" sz="1800" b="0" kern="1200">
                          <a:solidFill>
                            <a:schemeClr val="tx1"/>
                          </a:solidFill>
                          <a:effectLst/>
                          <a:latin typeface="+mn-lt"/>
                          <a:ea typeface="+mn-ea"/>
                          <a:cs typeface="+mn-cs"/>
                        </a:rPr>
                        <a:t>, “Professional Hadoop Solutions”, 1 </a:t>
                      </a:r>
                      <a:r>
                        <a:rPr lang="en-US" sz="1800" b="0" kern="1200" err="1">
                          <a:solidFill>
                            <a:schemeClr val="tx1"/>
                          </a:solidFill>
                          <a:effectLst/>
                          <a:latin typeface="+mn-lt"/>
                          <a:ea typeface="+mn-ea"/>
                          <a:cs typeface="+mn-cs"/>
                        </a:rPr>
                        <a:t>st</a:t>
                      </a:r>
                      <a:r>
                        <a:rPr lang="en-US" sz="1800" b="0" kern="1200">
                          <a:solidFill>
                            <a:schemeClr val="tx1"/>
                          </a:solidFill>
                          <a:effectLst/>
                          <a:latin typeface="+mn-lt"/>
                          <a:ea typeface="+mn-ea"/>
                          <a:cs typeface="+mn-cs"/>
                        </a:rPr>
                        <a:t> Edition, </a:t>
                      </a:r>
                      <a:r>
                        <a:rPr lang="en-US" sz="1800" b="0" kern="1200" err="1">
                          <a:solidFill>
                            <a:schemeClr val="tx1"/>
                          </a:solidFill>
                          <a:effectLst/>
                          <a:latin typeface="+mn-lt"/>
                          <a:ea typeface="+mn-ea"/>
                          <a:cs typeface="+mn-cs"/>
                        </a:rPr>
                        <a:t>Wrox</a:t>
                      </a:r>
                      <a:r>
                        <a:rPr lang="en-US" sz="1800" b="0" kern="1200">
                          <a:solidFill>
                            <a:schemeClr val="tx1"/>
                          </a:solidFill>
                          <a:effectLst/>
                          <a:latin typeface="+mn-lt"/>
                          <a:ea typeface="+mn-ea"/>
                          <a:cs typeface="+mn-cs"/>
                        </a:rPr>
                        <a:t>, 2013.</a:t>
                      </a:r>
                      <a:endParaRPr lang="en-IN" sz="1600" b="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5"/>
                  </a:ext>
                </a:extLst>
              </a:tr>
              <a:tr h="622147">
                <a:tc>
                  <a:txBody>
                    <a:bodyPr/>
                    <a:lstStyle/>
                    <a:p>
                      <a:pPr marL="0" lvl="0" indent="0" algn="just">
                        <a:lnSpc>
                          <a:spcPct val="115000"/>
                        </a:lnSpc>
                        <a:spcAft>
                          <a:spcPts val="1000"/>
                        </a:spcAft>
                        <a:buFont typeface="+mj-lt"/>
                        <a:buNone/>
                      </a:pPr>
                      <a:r>
                        <a:rPr lang="en-US" sz="1600" b="0">
                          <a:effectLst/>
                        </a:rPr>
                        <a:t>(5) </a:t>
                      </a:r>
                      <a:r>
                        <a:rPr lang="en-US" sz="1800" b="0" kern="1200">
                          <a:solidFill>
                            <a:schemeClr val="tx1"/>
                          </a:solidFill>
                          <a:effectLst/>
                          <a:latin typeface="+mn-lt"/>
                          <a:ea typeface="+mn-ea"/>
                          <a:cs typeface="+mn-cs"/>
                        </a:rPr>
                        <a:t>Chris Eaton, Dirk </a:t>
                      </a:r>
                      <a:r>
                        <a:rPr lang="en-US" sz="1800" b="0" kern="1200" err="1">
                          <a:solidFill>
                            <a:schemeClr val="tx1"/>
                          </a:solidFill>
                          <a:effectLst/>
                          <a:latin typeface="+mn-lt"/>
                          <a:ea typeface="+mn-ea"/>
                          <a:cs typeface="+mn-cs"/>
                        </a:rPr>
                        <a:t>Deroos</a:t>
                      </a:r>
                      <a:r>
                        <a:rPr lang="en-US" sz="1800" b="0" kern="1200">
                          <a:solidFill>
                            <a:schemeClr val="tx1"/>
                          </a:solidFill>
                          <a:effectLst/>
                          <a:latin typeface="+mn-lt"/>
                          <a:ea typeface="+mn-ea"/>
                          <a:cs typeface="+mn-cs"/>
                        </a:rPr>
                        <a:t> et. al., “Understanding Big data”, Indian Edition, McGraw Hill, 2015.</a:t>
                      </a:r>
                      <a:endParaRPr lang="en-IN" sz="1600" b="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6"/>
                  </a:ext>
                </a:extLst>
              </a:tr>
              <a:tr h="701975">
                <a:tc>
                  <a:txBody>
                    <a:bodyPr/>
                    <a:lstStyle/>
                    <a:p>
                      <a:pPr marL="0" lvl="0" indent="0" algn="just">
                        <a:lnSpc>
                          <a:spcPct val="115000"/>
                        </a:lnSpc>
                        <a:spcAft>
                          <a:spcPts val="1000"/>
                        </a:spcAft>
                        <a:buFont typeface="+mj-lt"/>
                        <a:buNone/>
                        <a:tabLst>
                          <a:tab pos="248920" algn="l"/>
                        </a:tabLst>
                      </a:pPr>
                      <a:r>
                        <a:rPr lang="en-US" sz="1600" b="0">
                          <a:effectLst/>
                        </a:rPr>
                        <a:t>(6) </a:t>
                      </a:r>
                      <a:r>
                        <a:rPr lang="en-US" sz="1800" b="0" kern="1200">
                          <a:solidFill>
                            <a:schemeClr val="tx1"/>
                          </a:solidFill>
                          <a:effectLst/>
                          <a:latin typeface="+mn-lt"/>
                          <a:ea typeface="+mn-ea"/>
                          <a:cs typeface="+mn-cs"/>
                        </a:rPr>
                        <a:t>Tom White, “HADOOP: The definitive Guide”, 3 </a:t>
                      </a:r>
                      <a:r>
                        <a:rPr lang="en-US" sz="1800" b="0" kern="1200" err="1">
                          <a:solidFill>
                            <a:schemeClr val="tx1"/>
                          </a:solidFill>
                          <a:effectLst/>
                          <a:latin typeface="+mn-lt"/>
                          <a:ea typeface="+mn-ea"/>
                          <a:cs typeface="+mn-cs"/>
                        </a:rPr>
                        <a:t>rd</a:t>
                      </a:r>
                      <a:r>
                        <a:rPr lang="en-US" sz="1800" b="0" kern="1200">
                          <a:solidFill>
                            <a:schemeClr val="tx1"/>
                          </a:solidFill>
                          <a:effectLst/>
                          <a:latin typeface="+mn-lt"/>
                          <a:ea typeface="+mn-ea"/>
                          <a:cs typeface="+mn-cs"/>
                        </a:rPr>
                        <a:t> Edition, O Reilly, 2012</a:t>
                      </a:r>
                      <a:endParaRPr lang="en-IN" sz="1600" b="0">
                        <a:effectLst/>
                        <a:latin typeface="Calibri" panose="020F0502020204030204" pitchFamily="34" charset="0"/>
                        <a:ea typeface="Calibri" panose="020F0502020204030204" pitchFamily="34" charset="0"/>
                        <a:cs typeface="Mangal" panose="02040503050203030202" pitchFamily="18" charset="0"/>
                      </a:endParaRPr>
                    </a:p>
                  </a:txBody>
                  <a:tcPr marT="0" marB="0"/>
                </a:tc>
                <a:extLst>
                  <a:ext uri="{0D108BD9-81ED-4DB2-BD59-A6C34878D82A}">
                    <a16:rowId xmlns:a16="http://schemas.microsoft.com/office/drawing/2014/main" val="10007"/>
                  </a:ext>
                </a:extLst>
              </a:tr>
            </a:tbl>
          </a:graphicData>
        </a:graphic>
      </p:graphicFrame>
      <p:sp>
        <p:nvSpPr>
          <p:cNvPr id="10" name="Title 1"/>
          <p:cNvSpPr txBox="1"/>
          <p:nvPr/>
        </p:nvSpPr>
        <p:spPr>
          <a:xfrm>
            <a:off x="1790700" y="-22225"/>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4000" b="1">
                <a:solidFill>
                  <a:schemeClr val="tx1"/>
                </a:solidFill>
                <a:latin typeface="Times New Roman" panose="02020603050405020304" pitchFamily="18" charset="0"/>
                <a:cs typeface="Times New Roman" panose="02020603050405020304" pitchFamily="18" charset="0"/>
              </a:rPr>
              <a:t>References</a:t>
            </a:r>
          </a:p>
        </p:txBody>
      </p:sp>
      <p:pic>
        <p:nvPicPr>
          <p:cNvPr id="19663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288"/>
            <a:ext cx="1581150" cy="847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Date Placeholder 5"/>
          <p:cNvSpPr>
            <a:spLocks noGrp="1"/>
          </p:cNvSpPr>
          <p:nvPr>
            <p:ph type="dt" sz="quarter" idx="10"/>
          </p:nvPr>
        </p:nvSpPr>
        <p:spPr/>
        <p:txBody>
          <a:bodyPr/>
          <a:lstStyle/>
          <a:p>
            <a:pPr>
              <a:defRPr/>
            </a:pPr>
            <a:fld id="{FAD216DB-6236-DB4B-A5A5-63407383E7B3}" type="datetime1">
              <a:rPr lang="en-US" smtClean="0"/>
              <a:t>2/28/2025</a:t>
            </a:fld>
            <a:endParaRPr lang="en-US"/>
          </a:p>
        </p:txBody>
      </p:sp>
      <p:sp>
        <p:nvSpPr>
          <p:cNvPr id="196634" name="Slide Number Placeholder 6"/>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DAC6B02-9018-384B-B6D9-E73FD5B250F5}" type="slidenum">
              <a:rPr lang="en-US" altLang="en-US" sz="1200" smtClean="0">
                <a:solidFill>
                  <a:srgbClr val="898989"/>
                </a:solidFill>
              </a:rPr>
              <a:t>133</a:t>
            </a:fld>
            <a:endParaRPr lang="en-US" altLang="en-US" sz="1200">
              <a:solidFill>
                <a:srgbClr val="898989"/>
              </a:solidFill>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F34E2CD-CBBB-654A-A702-0A8190E2A7EC}" type="datetime1">
              <a:rPr lang="en-US" smtClean="0"/>
              <a:t>2/28/2025</a:t>
            </a:fld>
            <a:endParaRPr lang="en-US"/>
          </a:p>
        </p:txBody>
      </p:sp>
      <p:sp>
        <p:nvSpPr>
          <p:cNvPr id="2" name="Rectangle 1"/>
          <p:cNvSpPr/>
          <p:nvPr/>
        </p:nvSpPr>
        <p:spPr>
          <a:xfrm>
            <a:off x="1338263" y="1828800"/>
            <a:ext cx="9024937" cy="2854051"/>
          </a:xfrm>
          <a:prstGeom prst="rect">
            <a:avLst/>
          </a:prstGeom>
        </p:spPr>
        <p:txBody>
          <a:bodyPr wrap="square">
            <a:spAutoFit/>
          </a:bodyPr>
          <a:lstStyle/>
          <a:p>
            <a:pPr marL="342900" lvl="1" indent="-342900">
              <a:lnSpc>
                <a:spcPct val="170000"/>
              </a:lnSpc>
              <a:defRPr/>
            </a:pPr>
            <a:r>
              <a:rPr lang="en-IN" sz="7200" b="1">
                <a:solidFill>
                  <a:schemeClr val="tx2"/>
                </a:solidFill>
                <a:latin typeface="Calibri" panose="020F0502020204030204" pitchFamily="34" charset="0"/>
              </a:rPr>
              <a:t>                Thank You</a:t>
            </a:r>
            <a:endParaRPr lang="en-IN" sz="7200" b="1">
              <a:ln w="76200"/>
              <a:solidFill>
                <a:schemeClr val="tx2"/>
              </a:solidFill>
              <a:effectLst>
                <a:outerShdw blurRad="38100" dist="25400" dir="5400000" algn="ctr" rotWithShape="0">
                  <a:srgbClr val="6E747A">
                    <a:alpha val="43000"/>
                  </a:srgbClr>
                </a:outerShdw>
              </a:effectLst>
            </a:endParaRPr>
          </a:p>
          <a:p>
            <a:pPr marL="342900" indent="-342900">
              <a:lnSpc>
                <a:spcPct val="170000"/>
              </a:lnSpc>
              <a:buFont typeface="Arial" panose="020B0604020202020204" pitchFamily="34" charset="0"/>
              <a:buChar char="•"/>
              <a:defRPr/>
            </a:pPr>
            <a:endParaRPr lang="en-US">
              <a:latin typeface="Times New Roman" panose="02020603050405020304" pitchFamily="18" charset="0"/>
              <a:cs typeface="Times New Roman" panose="02020603050405020304" pitchFamily="18" charset="0"/>
            </a:endParaRPr>
          </a:p>
          <a:p>
            <a:pPr marL="342900" indent="-342900">
              <a:lnSpc>
                <a:spcPct val="170000"/>
              </a:lnSpc>
              <a:buFont typeface="Arial" panose="020B0604020202020204" pitchFamily="34" charset="0"/>
              <a:buChar char="•"/>
              <a:defRPr/>
            </a:pPr>
            <a:endParaRPr lang="en-US">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454400" y="6356350"/>
            <a:ext cx="6399213" cy="365125"/>
          </a:xfrm>
        </p:spPr>
        <p:txBody>
          <a:bodyPr/>
          <a:lstStyle/>
          <a:p>
            <a:pPr>
              <a:defRPr/>
            </a:pPr>
            <a:r>
              <a:rPr lang="en-US"/>
              <a:t>Mr. Raj u  UNIT-2 ACSAI0617 Programming For Data Analytics</a:t>
            </a:r>
          </a:p>
        </p:txBody>
      </p:sp>
      <p:sp>
        <p:nvSpPr>
          <p:cNvPr id="197637"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0462296-5876-054A-B9D7-EAF39AE20CD7}" type="slidenum">
              <a:rPr lang="en-US" altLang="en-US" sz="1200" smtClean="0">
                <a:solidFill>
                  <a:srgbClr val="898989"/>
                </a:solidFill>
              </a:rPr>
              <a:t>134</a:t>
            </a:fld>
            <a:endParaRPr lang="en-US" altLang="en-US" sz="1200">
              <a:solidFill>
                <a:srgbClr val="898989"/>
              </a:solidFill>
            </a:endParaRPr>
          </a:p>
        </p:txBody>
      </p:sp>
      <p:pic>
        <p:nvPicPr>
          <p:cNvPr id="19763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288"/>
            <a:ext cx="1581150" cy="847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txBox="1"/>
          <p:nvPr/>
        </p:nvSpPr>
        <p:spPr>
          <a:xfrm>
            <a:off x="1787525" y="0"/>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endParaRPr lang="en-IN" sz="280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9" name="Rectangle 9"/>
          <p:cNvSpPr>
            <a:spLocks noChangeArrowheads="1"/>
          </p:cNvSpPr>
          <p:nvPr/>
        </p:nvSpPr>
        <p:spPr bwMode="auto">
          <a:xfrm>
            <a:off x="2292350" y="819150"/>
            <a:ext cx="7751763" cy="1354138"/>
          </a:xfrm>
          <a:prstGeom prst="rect">
            <a:avLst/>
          </a:prstGeom>
          <a:noFill/>
          <a:ln>
            <a:noFill/>
          </a:ln>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defRPr/>
            </a:pPr>
            <a:r>
              <a:rPr lang="en-US" altLang="en-US" b="1">
                <a:cs typeface="Arial" panose="020B0604020202020204" pitchFamily="34" charset="0"/>
              </a:rPr>
              <a:t>              </a:t>
            </a:r>
          </a:p>
          <a:p>
            <a:pPr eaLnBrk="1" hangingPunct="1">
              <a:defRPr/>
            </a:pPr>
            <a:endParaRPr lang="en-US" altLang="en-US" sz="2000" b="1">
              <a:latin typeface="+mn-lt"/>
              <a:cs typeface="Arial" panose="020B0604020202020204" pitchFamily="34" charset="0"/>
            </a:endParaRPr>
          </a:p>
          <a:p>
            <a:pPr eaLnBrk="1" hangingPunct="1">
              <a:defRPr/>
            </a:pPr>
            <a:endParaRPr lang="en-US" altLang="en-US" sz="2000" b="1">
              <a:latin typeface="+mn-lt"/>
              <a:cs typeface="Arial" panose="020B0604020202020204" pitchFamily="34" charset="0"/>
            </a:endParaRPr>
          </a:p>
          <a:p>
            <a:pPr eaLnBrk="1" hangingPunct="1">
              <a:defRPr/>
            </a:pPr>
            <a:r>
              <a:rPr lang="en-US" altLang="en-US" sz="2400" b="1">
                <a:latin typeface="+mn-lt"/>
                <a:cs typeface="Arial" panose="020B0604020202020204" pitchFamily="34" charset="0"/>
              </a:rPr>
              <a:t>Mapping of Course Outcomes and Program Outcomes</a:t>
            </a:r>
            <a:r>
              <a:rPr lang="en-US" altLang="en-US" sz="2400">
                <a:latin typeface="+mn-lt"/>
                <a:cs typeface="Arial" panose="020B0604020202020204" pitchFamily="34" charset="0"/>
              </a:rPr>
              <a:t>:</a:t>
            </a:r>
            <a:endParaRPr lang="en-IN" altLang="en-US" sz="2400">
              <a:latin typeface="+mn-lt"/>
              <a:cs typeface="Arial" panose="020B0604020202020204" pitchFamily="34" charset="0"/>
            </a:endParaRPr>
          </a:p>
        </p:txBody>
      </p:sp>
      <p:sp>
        <p:nvSpPr>
          <p:cNvPr id="13" name="Date Placeholder 3"/>
          <p:cNvSpPr>
            <a:spLocks noGrp="1"/>
          </p:cNvSpPr>
          <p:nvPr>
            <p:ph type="dt" sz="quarter" idx="10"/>
          </p:nvPr>
        </p:nvSpPr>
        <p:spPr/>
        <p:txBody>
          <a:bodyPr/>
          <a:lstStyle/>
          <a:p>
            <a:pPr>
              <a:defRPr/>
            </a:pPr>
            <a:fld id="{84D4D066-B89A-8049-AC38-5CDA82BB30CE}" type="datetime1">
              <a:rPr lang="en-US" smtClean="0"/>
              <a:t>2/28/2025</a:t>
            </a:fld>
            <a:endParaRPr lang="en-US"/>
          </a:p>
        </p:txBody>
      </p:sp>
      <p:sp>
        <p:nvSpPr>
          <p:cNvPr id="15" name="Footer Placeholder 4"/>
          <p:cNvSpPr>
            <a:spLocks noGrp="1"/>
          </p:cNvSpPr>
          <p:nvPr>
            <p:ph type="ftr" sz="quarter" idx="11"/>
          </p:nvPr>
        </p:nvSpPr>
        <p:spPr>
          <a:xfrm>
            <a:off x="2667000" y="6356350"/>
            <a:ext cx="7162800" cy="365125"/>
          </a:xfrm>
        </p:spPr>
        <p:txBody>
          <a:bodyPr/>
          <a:lstStyle/>
          <a:p>
            <a:pPr>
              <a:defRPr/>
            </a:pPr>
            <a:r>
              <a:rPr lang="en-US"/>
              <a:t>Mr. Raj u  UNIT-2 ACSAI0617 Programming For Data Analytics</a:t>
            </a:r>
          </a:p>
        </p:txBody>
      </p:sp>
      <p:sp>
        <p:nvSpPr>
          <p:cNvPr id="18437"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49F26A5-A10D-F34C-899A-26D3A47DEEB6}" type="slidenum">
              <a:rPr lang="en-US" altLang="en-US" sz="1200" smtClean="0">
                <a:solidFill>
                  <a:srgbClr val="898989"/>
                </a:solidFill>
              </a:rPr>
              <a:t>14</a:t>
            </a:fld>
            <a:endParaRPr lang="en-US" altLang="en-US" sz="1200">
              <a:solidFill>
                <a:srgbClr val="898989"/>
              </a:solidFill>
            </a:endParaRPr>
          </a:p>
        </p:txBody>
      </p:sp>
      <p:pic>
        <p:nvPicPr>
          <p:cNvPr id="1843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CO-PO Mapping</a:t>
            </a:r>
            <a:endParaRPr lang="en-IN" sz="3200" b="1">
              <a:latin typeface="Times New Roman" panose="02020603050405020304" pitchFamily="18" charset="0"/>
              <a:cs typeface="Times New Roman" panose="02020603050405020304" pitchFamily="18" charset="0"/>
            </a:endParaRPr>
          </a:p>
        </p:txBody>
      </p:sp>
      <p:graphicFrame>
        <p:nvGraphicFramePr>
          <p:cNvPr id="17" name="Content Placeholder 8"/>
          <p:cNvGraphicFramePr/>
          <p:nvPr/>
        </p:nvGraphicFramePr>
        <p:xfrm>
          <a:off x="685800" y="2347913"/>
          <a:ext cx="11201403" cy="3367086"/>
        </p:xfrm>
        <a:graphic>
          <a:graphicData uri="http://schemas.openxmlformats.org/drawingml/2006/table">
            <a:tbl>
              <a:tblPr firstRow="1" bandRow="1">
                <a:tableStyleId>{5C22544A-7EE6-4342-B048-85BDC9FD1C3A}</a:tableStyleId>
              </a:tblPr>
              <a:tblGrid>
                <a:gridCol w="1496074">
                  <a:extLst>
                    <a:ext uri="{9D8B030D-6E8A-4147-A177-3AD203B41FA5}">
                      <a16:colId xmlns:a16="http://schemas.microsoft.com/office/drawing/2014/main" val="20000"/>
                    </a:ext>
                  </a:extLst>
                </a:gridCol>
                <a:gridCol w="776427">
                  <a:extLst>
                    <a:ext uri="{9D8B030D-6E8A-4147-A177-3AD203B41FA5}">
                      <a16:colId xmlns:a16="http://schemas.microsoft.com/office/drawing/2014/main" val="20001"/>
                    </a:ext>
                  </a:extLst>
                </a:gridCol>
                <a:gridCol w="776427">
                  <a:extLst>
                    <a:ext uri="{9D8B030D-6E8A-4147-A177-3AD203B41FA5}">
                      <a16:colId xmlns:a16="http://schemas.microsoft.com/office/drawing/2014/main" val="20002"/>
                    </a:ext>
                  </a:extLst>
                </a:gridCol>
                <a:gridCol w="776427">
                  <a:extLst>
                    <a:ext uri="{9D8B030D-6E8A-4147-A177-3AD203B41FA5}">
                      <a16:colId xmlns:a16="http://schemas.microsoft.com/office/drawing/2014/main" val="20003"/>
                    </a:ext>
                  </a:extLst>
                </a:gridCol>
                <a:gridCol w="776427">
                  <a:extLst>
                    <a:ext uri="{9D8B030D-6E8A-4147-A177-3AD203B41FA5}">
                      <a16:colId xmlns:a16="http://schemas.microsoft.com/office/drawing/2014/main" val="20004"/>
                    </a:ext>
                  </a:extLst>
                </a:gridCol>
                <a:gridCol w="776427">
                  <a:extLst>
                    <a:ext uri="{9D8B030D-6E8A-4147-A177-3AD203B41FA5}">
                      <a16:colId xmlns:a16="http://schemas.microsoft.com/office/drawing/2014/main" val="20005"/>
                    </a:ext>
                  </a:extLst>
                </a:gridCol>
                <a:gridCol w="776427">
                  <a:extLst>
                    <a:ext uri="{9D8B030D-6E8A-4147-A177-3AD203B41FA5}">
                      <a16:colId xmlns:a16="http://schemas.microsoft.com/office/drawing/2014/main" val="20006"/>
                    </a:ext>
                  </a:extLst>
                </a:gridCol>
                <a:gridCol w="776427">
                  <a:extLst>
                    <a:ext uri="{9D8B030D-6E8A-4147-A177-3AD203B41FA5}">
                      <a16:colId xmlns:a16="http://schemas.microsoft.com/office/drawing/2014/main" val="20007"/>
                    </a:ext>
                  </a:extLst>
                </a:gridCol>
                <a:gridCol w="776427">
                  <a:extLst>
                    <a:ext uri="{9D8B030D-6E8A-4147-A177-3AD203B41FA5}">
                      <a16:colId xmlns:a16="http://schemas.microsoft.com/office/drawing/2014/main" val="20008"/>
                    </a:ext>
                  </a:extLst>
                </a:gridCol>
                <a:gridCol w="850731">
                  <a:extLst>
                    <a:ext uri="{9D8B030D-6E8A-4147-A177-3AD203B41FA5}">
                      <a16:colId xmlns:a16="http://schemas.microsoft.com/office/drawing/2014/main" val="20009"/>
                    </a:ext>
                  </a:extLst>
                </a:gridCol>
                <a:gridCol w="881061">
                  <a:extLst>
                    <a:ext uri="{9D8B030D-6E8A-4147-A177-3AD203B41FA5}">
                      <a16:colId xmlns:a16="http://schemas.microsoft.com/office/drawing/2014/main" val="20010"/>
                    </a:ext>
                  </a:extLst>
                </a:gridCol>
                <a:gridCol w="881061">
                  <a:extLst>
                    <a:ext uri="{9D8B030D-6E8A-4147-A177-3AD203B41FA5}">
                      <a16:colId xmlns:a16="http://schemas.microsoft.com/office/drawing/2014/main" val="20011"/>
                    </a:ext>
                  </a:extLst>
                </a:gridCol>
                <a:gridCol w="881060">
                  <a:extLst>
                    <a:ext uri="{9D8B030D-6E8A-4147-A177-3AD203B41FA5}">
                      <a16:colId xmlns:a16="http://schemas.microsoft.com/office/drawing/2014/main" val="20012"/>
                    </a:ext>
                  </a:extLst>
                </a:gridCol>
              </a:tblGrid>
              <a:tr h="867457">
                <a:tc>
                  <a:txBody>
                    <a:bodyPr/>
                    <a:lstStyle/>
                    <a:p>
                      <a:endParaRPr lang="en-IN" sz="1800" b="1">
                        <a:solidFill>
                          <a:schemeClr val="tx1"/>
                        </a:solidFill>
                      </a:endParaRPr>
                    </a:p>
                  </a:txBody>
                  <a:tcPr>
                    <a:solidFill>
                      <a:schemeClr val="tx2">
                        <a:lumMod val="60000"/>
                        <a:lumOff val="40000"/>
                      </a:schemeClr>
                    </a:solidFill>
                  </a:tcPr>
                </a:tc>
                <a:tc>
                  <a:txBody>
                    <a:bodyPr/>
                    <a:lstStyle/>
                    <a:p>
                      <a:r>
                        <a:rPr lang="en-US" sz="1800" b="1">
                          <a:solidFill>
                            <a:schemeClr val="tx1"/>
                          </a:solidFill>
                        </a:rPr>
                        <a:t>PO1</a:t>
                      </a:r>
                      <a:endParaRPr lang="en-IN" sz="1800" b="1">
                        <a:solidFill>
                          <a:schemeClr val="tx1"/>
                        </a:solidFill>
                      </a:endParaRPr>
                    </a:p>
                  </a:txBody>
                  <a:tcPr/>
                </a:tc>
                <a:tc>
                  <a:txBody>
                    <a:bodyPr/>
                    <a:lstStyle/>
                    <a:p>
                      <a:r>
                        <a:rPr lang="en-US" sz="1800" b="1">
                          <a:solidFill>
                            <a:schemeClr val="tx1"/>
                          </a:solidFill>
                        </a:rPr>
                        <a:t>PO2</a:t>
                      </a:r>
                      <a:endParaRPr lang="en-IN" sz="1800" b="1">
                        <a:solidFill>
                          <a:schemeClr val="tx1"/>
                        </a:solidFill>
                      </a:endParaRPr>
                    </a:p>
                  </a:txBody>
                  <a:tcPr/>
                </a:tc>
                <a:tc>
                  <a:txBody>
                    <a:bodyPr/>
                    <a:lstStyle/>
                    <a:p>
                      <a:r>
                        <a:rPr lang="en-US" sz="1800" b="1">
                          <a:solidFill>
                            <a:schemeClr val="tx1"/>
                          </a:solidFill>
                        </a:rPr>
                        <a:t>PO3</a:t>
                      </a:r>
                      <a:endParaRPr lang="en-IN" sz="1800" b="1">
                        <a:solidFill>
                          <a:schemeClr val="tx1"/>
                        </a:solidFill>
                      </a:endParaRPr>
                    </a:p>
                  </a:txBody>
                  <a:tcPr/>
                </a:tc>
                <a:tc>
                  <a:txBody>
                    <a:bodyPr/>
                    <a:lstStyle/>
                    <a:p>
                      <a:r>
                        <a:rPr lang="en-US" sz="1800" b="1">
                          <a:solidFill>
                            <a:schemeClr val="tx1"/>
                          </a:solidFill>
                        </a:rPr>
                        <a:t>PO4</a:t>
                      </a:r>
                      <a:endParaRPr lang="en-IN" sz="1800" b="1">
                        <a:solidFill>
                          <a:schemeClr val="tx1"/>
                        </a:solidFill>
                      </a:endParaRPr>
                    </a:p>
                  </a:txBody>
                  <a:tcPr/>
                </a:tc>
                <a:tc>
                  <a:txBody>
                    <a:bodyPr/>
                    <a:lstStyle/>
                    <a:p>
                      <a:r>
                        <a:rPr lang="en-US" sz="1800" b="1">
                          <a:solidFill>
                            <a:schemeClr val="tx1"/>
                          </a:solidFill>
                        </a:rPr>
                        <a:t>PO5</a:t>
                      </a:r>
                      <a:endParaRPr lang="en-IN" sz="1800" b="1">
                        <a:solidFill>
                          <a:schemeClr val="tx1"/>
                        </a:solidFill>
                      </a:endParaRPr>
                    </a:p>
                  </a:txBody>
                  <a:tcPr/>
                </a:tc>
                <a:tc>
                  <a:txBody>
                    <a:bodyPr/>
                    <a:lstStyle/>
                    <a:p>
                      <a:r>
                        <a:rPr lang="en-US" sz="1800" b="1">
                          <a:solidFill>
                            <a:schemeClr val="tx1"/>
                          </a:solidFill>
                        </a:rPr>
                        <a:t>PO6</a:t>
                      </a:r>
                      <a:endParaRPr lang="en-IN" sz="1800" b="1">
                        <a:solidFill>
                          <a:schemeClr val="tx1"/>
                        </a:solidFill>
                      </a:endParaRPr>
                    </a:p>
                  </a:txBody>
                  <a:tcPr/>
                </a:tc>
                <a:tc>
                  <a:txBody>
                    <a:bodyPr/>
                    <a:lstStyle/>
                    <a:p>
                      <a:r>
                        <a:rPr lang="en-US" sz="1800" b="1">
                          <a:solidFill>
                            <a:schemeClr val="tx1"/>
                          </a:solidFill>
                        </a:rPr>
                        <a:t>PO7</a:t>
                      </a:r>
                      <a:endParaRPr lang="en-IN" sz="1800" b="1">
                        <a:solidFill>
                          <a:schemeClr val="tx1"/>
                        </a:solidFill>
                      </a:endParaRPr>
                    </a:p>
                  </a:txBody>
                  <a:tcPr/>
                </a:tc>
                <a:tc>
                  <a:txBody>
                    <a:bodyPr/>
                    <a:lstStyle/>
                    <a:p>
                      <a:r>
                        <a:rPr lang="en-US" sz="1800" b="1">
                          <a:solidFill>
                            <a:schemeClr val="tx1"/>
                          </a:solidFill>
                        </a:rPr>
                        <a:t>PO8</a:t>
                      </a:r>
                      <a:endParaRPr lang="en-IN" sz="1800" b="1">
                        <a:solidFill>
                          <a:schemeClr val="tx1"/>
                        </a:solidFill>
                      </a:endParaRPr>
                    </a:p>
                  </a:txBody>
                  <a:tcPr/>
                </a:tc>
                <a:tc>
                  <a:txBody>
                    <a:bodyPr/>
                    <a:lstStyle/>
                    <a:p>
                      <a:r>
                        <a:rPr lang="en-US" sz="1800" b="1">
                          <a:solidFill>
                            <a:schemeClr val="tx1"/>
                          </a:solidFill>
                        </a:rPr>
                        <a:t>PO9</a:t>
                      </a:r>
                      <a:endParaRPr lang="en-IN" sz="1800" b="1">
                        <a:solidFill>
                          <a:schemeClr val="tx1"/>
                        </a:solidFill>
                      </a:endParaRPr>
                    </a:p>
                  </a:txBody>
                  <a:tcPr/>
                </a:tc>
                <a:tc>
                  <a:txBody>
                    <a:bodyPr/>
                    <a:lstStyle/>
                    <a:p>
                      <a:r>
                        <a:rPr lang="en-US" sz="1800" b="1">
                          <a:solidFill>
                            <a:schemeClr val="tx1"/>
                          </a:solidFill>
                        </a:rPr>
                        <a:t>PO10</a:t>
                      </a:r>
                      <a:endParaRPr lang="en-IN" sz="1800" b="1">
                        <a:solidFill>
                          <a:schemeClr val="tx1"/>
                        </a:solidFill>
                      </a:endParaRPr>
                    </a:p>
                  </a:txBody>
                  <a:tcPr/>
                </a:tc>
                <a:tc>
                  <a:txBody>
                    <a:bodyPr/>
                    <a:lstStyle/>
                    <a:p>
                      <a:r>
                        <a:rPr lang="en-US" sz="1800" b="1">
                          <a:solidFill>
                            <a:schemeClr val="tx1"/>
                          </a:solidFill>
                        </a:rPr>
                        <a:t>PO11</a:t>
                      </a:r>
                      <a:endParaRPr lang="en-IN" sz="1800" b="1">
                        <a:solidFill>
                          <a:schemeClr val="tx1"/>
                        </a:solidFill>
                      </a:endParaRPr>
                    </a:p>
                  </a:txBody>
                  <a:tcPr/>
                </a:tc>
                <a:tc>
                  <a:txBody>
                    <a:bodyPr/>
                    <a:lstStyle/>
                    <a:p>
                      <a:r>
                        <a:rPr lang="en-US" sz="1800" b="1">
                          <a:solidFill>
                            <a:schemeClr val="tx1"/>
                          </a:solidFill>
                        </a:rPr>
                        <a:t>PO12</a:t>
                      </a:r>
                      <a:endParaRPr lang="en-IN" sz="1800" b="1">
                        <a:solidFill>
                          <a:schemeClr val="tx1"/>
                        </a:solidFill>
                      </a:endParaRPr>
                    </a:p>
                  </a:txBody>
                  <a:tcPr/>
                </a:tc>
                <a:extLst>
                  <a:ext uri="{0D108BD9-81ED-4DB2-BD59-A6C34878D82A}">
                    <a16:rowId xmlns:a16="http://schemas.microsoft.com/office/drawing/2014/main" val="10000"/>
                  </a:ext>
                </a:extLst>
              </a:tr>
              <a:tr h="516877">
                <a:tc>
                  <a:txBody>
                    <a:bodyPr/>
                    <a:lstStyle/>
                    <a:p>
                      <a:r>
                        <a:rPr lang="en-US" sz="1800" b="0">
                          <a:solidFill>
                            <a:schemeClr val="tx1"/>
                          </a:solidFill>
                        </a:rPr>
                        <a:t>CO.1</a:t>
                      </a:r>
                    </a:p>
                  </a:txBody>
                  <a:tcPr>
                    <a:solidFill>
                      <a:schemeClr val="tx2">
                        <a:lumMod val="60000"/>
                        <a:lumOff val="40000"/>
                      </a:schemeClr>
                    </a:solidFill>
                  </a:tcPr>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1</a:t>
                      </a: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p>
                  </a:txBody>
                  <a:tcPr marL="68580" marR="68580" marT="0" marB="0"/>
                </a:tc>
                <a:extLst>
                  <a:ext uri="{0D108BD9-81ED-4DB2-BD59-A6C34878D82A}">
                    <a16:rowId xmlns:a16="http://schemas.microsoft.com/office/drawing/2014/main" val="10001"/>
                  </a:ext>
                </a:extLst>
              </a:tr>
              <a:tr h="495688">
                <a:tc>
                  <a:txBody>
                    <a:bodyPr/>
                    <a:lstStyle/>
                    <a:p>
                      <a:r>
                        <a:rPr lang="en-US" sz="1800" b="1">
                          <a:solidFill>
                            <a:schemeClr val="tx1"/>
                          </a:solidFill>
                        </a:rPr>
                        <a:t>CO.2</a:t>
                      </a:r>
                    </a:p>
                  </a:txBody>
                  <a:tcPr>
                    <a:solidFill>
                      <a:schemeClr val="tx2">
                        <a:lumMod val="60000"/>
                        <a:lumOff val="40000"/>
                      </a:schemeClr>
                    </a:solidFill>
                  </a:tcPr>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3</a:t>
                      </a: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3</a:t>
                      </a: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3</a:t>
                      </a: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2</a:t>
                      </a: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1</a:t>
                      </a:r>
                    </a:p>
                  </a:txBody>
                  <a:tcPr marL="68580" marR="68580" marT="0" marB="0"/>
                </a:tc>
                <a:tc>
                  <a:txBody>
                    <a:bodyPr/>
                    <a:lstStyle/>
                    <a:p>
                      <a:pPr marL="0" algn="l" defTabSz="914400" rtl="0" eaLnBrk="1" latinLnBrk="0" hangingPunct="1">
                        <a:lnSpc>
                          <a:spcPct val="115000"/>
                        </a:lnSpc>
                        <a:spcAft>
                          <a:spcPts val="0"/>
                        </a:spcAft>
                      </a:pPr>
                      <a:endParaRPr lang="en-US" sz="1800" b="1" kern="1200">
                        <a:solidFill>
                          <a:schemeClr val="tx1"/>
                        </a:solidFill>
                        <a:latin typeface="Calibri" panose="020F0502020204030204"/>
                        <a:ea typeface="+mn-ea"/>
                        <a:cs typeface="Times New Roman" panose="02020603050405020304"/>
                      </a:endParaRPr>
                    </a:p>
                  </a:txBody>
                  <a:tcPr marL="68580" marR="68580" marT="0" marB="0"/>
                </a:tc>
                <a:tc>
                  <a:txBody>
                    <a:bodyPr/>
                    <a:lstStyle/>
                    <a:p>
                      <a:pPr marL="0" algn="l" defTabSz="914400" rtl="0" eaLnBrk="1" latinLnBrk="0" hangingPunct="1">
                        <a:lnSpc>
                          <a:spcPct val="115000"/>
                        </a:lnSpc>
                        <a:spcAft>
                          <a:spcPts val="0"/>
                        </a:spcAft>
                      </a:pPr>
                      <a:endParaRPr lang="en-US" sz="1800" b="1" kern="1200">
                        <a:solidFill>
                          <a:schemeClr val="tx1"/>
                        </a:solidFill>
                        <a:latin typeface="Calibri" panose="020F0502020204030204"/>
                        <a:ea typeface="+mn-ea"/>
                        <a:cs typeface="Times New Roman" panose="02020603050405020304"/>
                      </a:endParaRPr>
                    </a:p>
                  </a:txBody>
                  <a:tcPr marL="68580" marR="68580" marT="0" marB="0"/>
                </a:tc>
                <a:tc>
                  <a:txBody>
                    <a:bodyPr/>
                    <a:lstStyle/>
                    <a:p>
                      <a:pPr marL="0" algn="l" defTabSz="914400" rtl="0" eaLnBrk="1" latinLnBrk="0" hangingPunct="1">
                        <a:lnSpc>
                          <a:spcPct val="115000"/>
                        </a:lnSpc>
                        <a:spcAft>
                          <a:spcPts val="0"/>
                        </a:spcAft>
                      </a:pPr>
                      <a:endParaRPr lang="en-US" sz="1800" b="1" kern="1200">
                        <a:solidFill>
                          <a:schemeClr val="tx1"/>
                        </a:solidFill>
                        <a:latin typeface="Calibri" panose="020F0502020204030204"/>
                        <a:ea typeface="+mn-ea"/>
                        <a:cs typeface="Times New Roman" panose="02020603050405020304"/>
                      </a:endParaRP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2</a:t>
                      </a:r>
                    </a:p>
                  </a:txBody>
                  <a:tcPr marL="68580" marR="68580" marT="0" marB="0"/>
                </a:tc>
                <a:tc>
                  <a:txBody>
                    <a:bodyPr/>
                    <a:lstStyle/>
                    <a:p>
                      <a:pPr marL="0" algn="l" defTabSz="914400" rtl="0" eaLnBrk="1" latinLnBrk="0" hangingPunct="1">
                        <a:lnSpc>
                          <a:spcPct val="115000"/>
                        </a:lnSpc>
                        <a:spcAft>
                          <a:spcPts val="0"/>
                        </a:spcAft>
                      </a:pPr>
                      <a:endParaRPr lang="en-US" sz="1800" b="1" kern="1200">
                        <a:solidFill>
                          <a:schemeClr val="tx1"/>
                        </a:solidFill>
                        <a:latin typeface="Calibri" panose="020F0502020204030204"/>
                        <a:ea typeface="+mn-ea"/>
                        <a:cs typeface="Times New Roman" panose="02020603050405020304"/>
                      </a:endParaRPr>
                    </a:p>
                  </a:txBody>
                  <a:tcPr marL="68580" marR="68580" marT="0" marB="0"/>
                </a:tc>
                <a:tc>
                  <a:txBody>
                    <a:bodyPr/>
                    <a:lstStyle/>
                    <a:p>
                      <a:pPr marL="0" algn="l" defTabSz="914400" rtl="0" eaLnBrk="1" latinLnBrk="0" hangingPunct="1">
                        <a:lnSpc>
                          <a:spcPct val="115000"/>
                        </a:lnSpc>
                        <a:spcAft>
                          <a:spcPts val="0"/>
                        </a:spcAft>
                      </a:pPr>
                      <a:endParaRPr lang="en-US" sz="1800" b="1" kern="1200">
                        <a:solidFill>
                          <a:schemeClr val="tx1"/>
                        </a:solidFill>
                        <a:latin typeface="Calibri" panose="020F0502020204030204"/>
                        <a:ea typeface="+mn-ea"/>
                        <a:cs typeface="Times New Roman" panose="02020603050405020304"/>
                      </a:endParaRPr>
                    </a:p>
                  </a:txBody>
                  <a:tcPr marL="68580" marR="68580" marT="0" marB="0"/>
                </a:tc>
                <a:tc>
                  <a:txBody>
                    <a:bodyPr/>
                    <a:lstStyle/>
                    <a:p>
                      <a:pPr marL="0" algn="l" defTabSz="914400" rtl="0" eaLnBrk="1" latinLnBrk="0" hangingPunct="1">
                        <a:lnSpc>
                          <a:spcPct val="115000"/>
                        </a:lnSpc>
                        <a:spcAft>
                          <a:spcPts val="0"/>
                        </a:spcAft>
                      </a:pPr>
                      <a:r>
                        <a:rPr lang="en-US" sz="1800" b="1" kern="1200">
                          <a:solidFill>
                            <a:schemeClr val="tx1"/>
                          </a:solidFill>
                          <a:latin typeface="Calibri" panose="020F0502020204030204"/>
                          <a:ea typeface="+mn-ea"/>
                          <a:cs typeface="Times New Roman" panose="02020603050405020304"/>
                        </a:rPr>
                        <a:t>3</a:t>
                      </a:r>
                    </a:p>
                  </a:txBody>
                  <a:tcPr marL="68580" marR="68580" marT="0" marB="0"/>
                </a:tc>
                <a:extLst>
                  <a:ext uri="{0D108BD9-81ED-4DB2-BD59-A6C34878D82A}">
                    <a16:rowId xmlns:a16="http://schemas.microsoft.com/office/drawing/2014/main" val="10002"/>
                  </a:ext>
                </a:extLst>
              </a:tr>
              <a:tr h="495688">
                <a:tc>
                  <a:txBody>
                    <a:bodyPr/>
                    <a:lstStyle/>
                    <a:p>
                      <a:r>
                        <a:rPr lang="en-US" sz="1800" b="0">
                          <a:solidFill>
                            <a:schemeClr val="tx1"/>
                          </a:solidFill>
                        </a:rPr>
                        <a:t>CO.3</a:t>
                      </a:r>
                      <a:endParaRPr lang="en-IN" sz="1800" b="0">
                        <a:solidFill>
                          <a:schemeClr val="tx1"/>
                        </a:solidFill>
                      </a:endParaRPr>
                    </a:p>
                  </a:txBody>
                  <a:tcPr>
                    <a:solidFill>
                      <a:schemeClr val="tx2">
                        <a:lumMod val="60000"/>
                        <a:lumOff val="40000"/>
                      </a:schemeClr>
                    </a:solidFill>
                  </a:tcPr>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1</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extLst>
                  <a:ext uri="{0D108BD9-81ED-4DB2-BD59-A6C34878D82A}">
                    <a16:rowId xmlns:a16="http://schemas.microsoft.com/office/drawing/2014/main" val="10003"/>
                  </a:ext>
                </a:extLst>
              </a:tr>
              <a:tr h="49568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800" b="0">
                          <a:solidFill>
                            <a:schemeClr val="tx1"/>
                          </a:solidFill>
                        </a:rPr>
                        <a:t>CO.4</a:t>
                      </a:r>
                      <a:endParaRPr lang="en-IN" sz="1800" b="0">
                        <a:solidFill>
                          <a:schemeClr val="tx1"/>
                        </a:solidFill>
                      </a:endParaRPr>
                    </a:p>
                  </a:txBody>
                  <a:tcPr>
                    <a:solidFill>
                      <a:schemeClr val="tx2">
                        <a:lumMod val="60000"/>
                        <a:lumOff val="40000"/>
                      </a:schemeClr>
                    </a:solidFill>
                  </a:tcPr>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1</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extLst>
                  <a:ext uri="{0D108BD9-81ED-4DB2-BD59-A6C34878D82A}">
                    <a16:rowId xmlns:a16="http://schemas.microsoft.com/office/drawing/2014/main" val="10004"/>
                  </a:ext>
                </a:extLst>
              </a:tr>
              <a:tr h="49568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800" b="0">
                          <a:solidFill>
                            <a:schemeClr val="tx1"/>
                          </a:solidFill>
                        </a:rPr>
                        <a:t>CO.5</a:t>
                      </a:r>
                      <a:endParaRPr lang="en-IN" sz="1800" b="0">
                        <a:solidFill>
                          <a:schemeClr val="tx1"/>
                        </a:solidFill>
                      </a:endParaRPr>
                    </a:p>
                  </a:txBody>
                  <a:tcPr>
                    <a:solidFill>
                      <a:schemeClr val="tx2">
                        <a:lumMod val="60000"/>
                        <a:lumOff val="40000"/>
                      </a:schemeClr>
                    </a:solidFill>
                  </a:tcPr>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1</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2</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endParaRPr lang="en-US" sz="1800" b="0">
                        <a:solidFill>
                          <a:schemeClr val="tx1"/>
                        </a:solidFill>
                        <a:latin typeface="Calibri" panose="020F0502020204030204"/>
                        <a:ea typeface="Calibri" panose="020F0502020204030204"/>
                        <a:cs typeface="Times New Roman" panose="02020603050405020304"/>
                      </a:endParaRPr>
                    </a:p>
                  </a:txBody>
                  <a:tcPr marL="68580" marR="68580" marT="0" marB="0"/>
                </a:tc>
                <a:tc>
                  <a:txBody>
                    <a:bodyPr/>
                    <a:lstStyle/>
                    <a:p>
                      <a:pPr>
                        <a:lnSpc>
                          <a:spcPct val="115000"/>
                        </a:lnSpc>
                        <a:spcAft>
                          <a:spcPts val="0"/>
                        </a:spcAft>
                      </a:pPr>
                      <a:r>
                        <a:rPr lang="en-US" sz="1800" b="0">
                          <a:solidFill>
                            <a:schemeClr val="tx1"/>
                          </a:solidFill>
                          <a:latin typeface="Calibri" panose="020F0502020204030204"/>
                          <a:ea typeface="Calibri" panose="020F0502020204030204"/>
                          <a:cs typeface="Times New Roman" panose="02020603050405020304"/>
                        </a:rPr>
                        <a:t>3</a:t>
                      </a:r>
                      <a:endParaRPr lang="en-IN" sz="1800" b="0">
                        <a:solidFill>
                          <a:schemeClr val="tx1"/>
                        </a:solidFill>
                        <a:latin typeface="Calibri" panose="020F0502020204030204"/>
                        <a:ea typeface="Calibri" panose="020F0502020204030204"/>
                        <a:cs typeface="Times New Roman" panose="02020603050405020304"/>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Date Placeholder 3"/>
          <p:cNvSpPr>
            <a:spLocks noGrp="1"/>
          </p:cNvSpPr>
          <p:nvPr>
            <p:ph type="dt" sz="quarter" idx="10"/>
          </p:nvPr>
        </p:nvSpPr>
        <p:spPr/>
        <p:txBody>
          <a:bodyPr/>
          <a:lstStyle/>
          <a:p>
            <a:pPr>
              <a:defRPr/>
            </a:pPr>
            <a:fld id="{7ABA5A88-1C94-084A-A25D-33D37CEE2219}" type="datetime1">
              <a:rPr lang="en-US" smtClean="0"/>
              <a:t>2/28/2025</a:t>
            </a:fld>
            <a:endParaRPr lang="en-US"/>
          </a:p>
        </p:txBody>
      </p:sp>
      <p:sp>
        <p:nvSpPr>
          <p:cNvPr id="15" name="Footer Placeholder 4"/>
          <p:cNvSpPr>
            <a:spLocks noGrp="1"/>
          </p:cNvSpPr>
          <p:nvPr>
            <p:ph type="ftr" sz="quarter" idx="11"/>
          </p:nvPr>
        </p:nvSpPr>
        <p:spPr>
          <a:xfrm>
            <a:off x="2667000" y="6356350"/>
            <a:ext cx="7162800" cy="365125"/>
          </a:xfrm>
        </p:spPr>
        <p:txBody>
          <a:bodyPr/>
          <a:lstStyle/>
          <a:p>
            <a:pPr>
              <a:defRPr/>
            </a:pPr>
            <a:r>
              <a:rPr lang="en-US"/>
              <a:t>Mr. Raj u  UNIT-2 ACSAI0617 Programming For Data Analytics</a:t>
            </a:r>
          </a:p>
        </p:txBody>
      </p:sp>
      <p:sp>
        <p:nvSpPr>
          <p:cNvPr id="19460"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04109F1-B71D-494F-AF80-D0321EE573D9}" type="slidenum">
              <a:rPr lang="en-US" altLang="en-US" sz="1200" smtClean="0">
                <a:solidFill>
                  <a:srgbClr val="898989"/>
                </a:solidFill>
              </a:rPr>
              <a:t>15</a:t>
            </a:fld>
            <a:endParaRPr lang="en-US" altLang="en-US" sz="1200">
              <a:solidFill>
                <a:srgbClr val="898989"/>
              </a:solidFill>
            </a:endParaRPr>
          </a:p>
        </p:txBody>
      </p:sp>
      <p:sp>
        <p:nvSpPr>
          <p:cNvPr id="9"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2800" b="1">
                <a:latin typeface="Times New Roman" panose="02020603050405020304" pitchFamily="18" charset="0"/>
                <a:cs typeface="Times New Roman" panose="02020603050405020304" pitchFamily="18" charset="0"/>
              </a:rPr>
              <a:t> Program Specific Outcomes</a:t>
            </a:r>
            <a:endParaRPr lang="en-IN" sz="2800" b="1">
              <a:latin typeface="Times New Roman" panose="02020603050405020304" pitchFamily="18" charset="0"/>
              <a:cs typeface="Times New Roman" panose="02020603050405020304" pitchFamily="18" charset="0"/>
            </a:endParaRPr>
          </a:p>
        </p:txBody>
      </p:sp>
      <p:pic>
        <p:nvPicPr>
          <p:cNvPr id="1946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3" name="Rectangle 10"/>
          <p:cNvSpPr>
            <a:spLocks noChangeArrowheads="1"/>
          </p:cNvSpPr>
          <p:nvPr/>
        </p:nvSpPr>
        <p:spPr bwMode="auto">
          <a:xfrm>
            <a:off x="609600" y="1295400"/>
            <a:ext cx="10896600"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spcBef>
                <a:spcPct val="0"/>
              </a:spcBef>
              <a:buClr>
                <a:srgbClr val="000000"/>
              </a:buClr>
              <a:buFont typeface="Arial" panose="020B0604020202020204" pitchFamily="34" charset="0"/>
              <a:buNone/>
            </a:pPr>
            <a:r>
              <a:rPr lang="en-US" altLang="en-US" sz="2400" b="1">
                <a:latin typeface="Times New Roman" panose="02020603050405020304" pitchFamily="18" charset="0"/>
                <a:cs typeface="Times New Roman" panose="02020603050405020304" pitchFamily="18" charset="0"/>
              </a:rPr>
              <a:t>On successful completion of graduation degree the Engineering graduates will be able to:</a:t>
            </a:r>
            <a:endParaRPr lang="en-IN" altLang="en-US" sz="2400" b="1">
              <a:latin typeface="Times New Roman" panose="02020603050405020304" pitchFamily="18" charset="0"/>
              <a:cs typeface="Times New Roman" panose="02020603050405020304" pitchFamily="18" charset="0"/>
            </a:endParaRPr>
          </a:p>
          <a:p>
            <a:pPr algn="just">
              <a:spcBef>
                <a:spcPct val="0"/>
              </a:spcBef>
            </a:pPr>
            <a:r>
              <a:rPr lang="en-US" altLang="en-US" sz="2400" b="1">
                <a:latin typeface="Times New Roman" panose="02020603050405020304" pitchFamily="18" charset="0"/>
                <a:cs typeface="Times New Roman" panose="02020603050405020304" pitchFamily="18" charset="0"/>
              </a:rPr>
              <a:t> PSO1: </a:t>
            </a:r>
            <a:r>
              <a:rPr lang="en-US" altLang="en-US" sz="2400">
                <a:latin typeface="Times New Roman" panose="02020603050405020304" pitchFamily="18" charset="0"/>
                <a:cs typeface="Times New Roman" panose="02020603050405020304" pitchFamily="18" charset="0"/>
              </a:rPr>
              <a:t>Design innovative intelligent systems for the welfare of the people using machine learning and its applications.</a:t>
            </a:r>
          </a:p>
          <a:p>
            <a:pPr algn="just">
              <a:spcBef>
                <a:spcPct val="0"/>
              </a:spcBef>
            </a:pPr>
            <a:r>
              <a:rPr lang="en-US" altLang="en-US" sz="2400" b="1">
                <a:latin typeface="Times New Roman" panose="02020603050405020304" pitchFamily="18" charset="0"/>
                <a:cs typeface="Times New Roman" panose="02020603050405020304" pitchFamily="18" charset="0"/>
              </a:rPr>
              <a:t> PSO2: </a:t>
            </a:r>
            <a:r>
              <a:rPr lang="en-US" altLang="en-US" sz="2400">
                <a:latin typeface="Times New Roman" panose="02020603050405020304" pitchFamily="18" charset="0"/>
                <a:cs typeface="Times New Roman" panose="02020603050405020304" pitchFamily="18" charset="0"/>
              </a:rPr>
              <a:t>Demonstrate ethical, professional and team-oriented skills while providing innovative solutions in Artificial Intelligence and Machine Learning for life-long learning.</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22" name="Rectangle 11"/>
          <p:cNvSpPr>
            <a:spLocks noChangeArrowheads="1"/>
          </p:cNvSpPr>
          <p:nvPr/>
        </p:nvSpPr>
        <p:spPr bwMode="auto">
          <a:xfrm>
            <a:off x="381000" y="1322388"/>
            <a:ext cx="10972800" cy="461962"/>
          </a:xfrm>
          <a:prstGeom prst="rect">
            <a:avLst/>
          </a:prstGeom>
          <a:noFill/>
          <a:ln>
            <a:noFill/>
          </a:ln>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r>
              <a:rPr lang="en-US" altLang="en-US" b="1">
                <a:cs typeface="Arial" panose="020B0604020202020204" pitchFamily="34" charset="0"/>
              </a:rPr>
              <a:t>     </a:t>
            </a:r>
            <a:r>
              <a:rPr lang="en-US" altLang="en-US" sz="2400" b="1">
                <a:latin typeface="+mn-lt"/>
                <a:cs typeface="Arial" panose="020B0604020202020204" pitchFamily="34" charset="0"/>
              </a:rPr>
              <a:t>Mapping of Course Outcomes and Program Specific Outcomes</a:t>
            </a:r>
            <a:r>
              <a:rPr lang="en-US" altLang="en-US" sz="2400">
                <a:latin typeface="+mn-lt"/>
                <a:cs typeface="Arial" panose="020B0604020202020204" pitchFamily="34" charset="0"/>
              </a:rPr>
              <a:t>:</a:t>
            </a:r>
            <a:endParaRPr lang="en-IN" altLang="en-US" sz="2400">
              <a:latin typeface="+mn-lt"/>
              <a:cs typeface="Arial" panose="020B0604020202020204" pitchFamily="34" charset="0"/>
            </a:endParaRPr>
          </a:p>
        </p:txBody>
      </p:sp>
      <p:sp>
        <p:nvSpPr>
          <p:cNvPr id="13" name="Date Placeholder 3"/>
          <p:cNvSpPr>
            <a:spLocks noGrp="1"/>
          </p:cNvSpPr>
          <p:nvPr>
            <p:ph type="dt" sz="quarter" idx="10"/>
          </p:nvPr>
        </p:nvSpPr>
        <p:spPr/>
        <p:txBody>
          <a:bodyPr/>
          <a:lstStyle/>
          <a:p>
            <a:pPr>
              <a:defRPr/>
            </a:pPr>
            <a:fld id="{AA707A29-67A8-FD45-8B2A-5453952524D3}" type="datetime1">
              <a:rPr lang="en-US" smtClean="0"/>
              <a:t>2/28/2025</a:t>
            </a:fld>
            <a:endParaRPr lang="en-US"/>
          </a:p>
        </p:txBody>
      </p:sp>
      <p:sp>
        <p:nvSpPr>
          <p:cNvPr id="15" name="Footer Placeholder 4"/>
          <p:cNvSpPr>
            <a:spLocks noGrp="1"/>
          </p:cNvSpPr>
          <p:nvPr>
            <p:ph type="ftr" sz="quarter" idx="11"/>
          </p:nvPr>
        </p:nvSpPr>
        <p:spPr>
          <a:xfrm>
            <a:off x="2667000" y="6356350"/>
            <a:ext cx="7162800" cy="365125"/>
          </a:xfrm>
        </p:spPr>
        <p:txBody>
          <a:bodyPr/>
          <a:lstStyle/>
          <a:p>
            <a:pPr>
              <a:defRPr/>
            </a:pPr>
            <a:r>
              <a:rPr lang="en-US"/>
              <a:t>Mr. Raj u  UNIT-2 ACSAI0617 Programming For Data Analytics</a:t>
            </a:r>
          </a:p>
        </p:txBody>
      </p:sp>
      <p:sp>
        <p:nvSpPr>
          <p:cNvPr id="20485"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A960EC1-564B-384D-A4C9-32FE9AA88421}" type="slidenum">
              <a:rPr lang="en-US" altLang="en-US" sz="1200" smtClean="0">
                <a:solidFill>
                  <a:srgbClr val="898989"/>
                </a:solidFill>
              </a:rPr>
              <a:t>16</a:t>
            </a:fld>
            <a:endParaRPr lang="en-US" altLang="en-US" sz="1200">
              <a:solidFill>
                <a:srgbClr val="898989"/>
              </a:solidFill>
            </a:endParaRPr>
          </a:p>
        </p:txBody>
      </p:sp>
      <p:pic>
        <p:nvPicPr>
          <p:cNvPr id="204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CO-PSO Mapping</a:t>
            </a:r>
            <a:endParaRPr lang="en-IN" sz="3200" b="1">
              <a:latin typeface="Times New Roman" panose="02020603050405020304" pitchFamily="18" charset="0"/>
              <a:cs typeface="Times New Roman" panose="02020603050405020304" pitchFamily="18" charset="0"/>
            </a:endParaRPr>
          </a:p>
        </p:txBody>
      </p:sp>
      <p:graphicFrame>
        <p:nvGraphicFramePr>
          <p:cNvPr id="17" name="Content Placeholder 7"/>
          <p:cNvGraphicFramePr>
            <a:graphicFrameLocks noGrp="1"/>
          </p:cNvGraphicFramePr>
          <p:nvPr>
            <p:ph idx="1"/>
          </p:nvPr>
        </p:nvGraphicFramePr>
        <p:xfrm>
          <a:off x="1905000" y="1911350"/>
          <a:ext cx="7924800" cy="3624264"/>
        </p:xfrm>
        <a:graphic>
          <a:graphicData uri="http://schemas.openxmlformats.org/drawingml/2006/table">
            <a:tbl>
              <a:tblPr firstRow="1" bandRow="1">
                <a:tableStyleId>{5C22544A-7EE6-4342-B048-85BDC9FD1C3A}</a:tableStyleId>
              </a:tblPr>
              <a:tblGrid>
                <a:gridCol w="2641600">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2641600">
                  <a:extLst>
                    <a:ext uri="{9D8B030D-6E8A-4147-A177-3AD203B41FA5}">
                      <a16:colId xmlns:a16="http://schemas.microsoft.com/office/drawing/2014/main" val="20002"/>
                    </a:ext>
                  </a:extLst>
                </a:gridCol>
              </a:tblGrid>
              <a:tr h="527778">
                <a:tc>
                  <a:txBody>
                    <a:bodyPr/>
                    <a:lstStyle/>
                    <a:p>
                      <a:endParaRPr lang="en-IN" sz="2400" b="0">
                        <a:solidFill>
                          <a:schemeClr val="tx1"/>
                        </a:solidFill>
                      </a:endParaRPr>
                    </a:p>
                  </a:txBody>
                  <a:tcPr marL="91436" marR="91436" marT="45722" marB="45722">
                    <a:solidFill>
                      <a:schemeClr val="tx2">
                        <a:lumMod val="60000"/>
                        <a:lumOff val="40000"/>
                      </a:schemeClr>
                    </a:solidFill>
                  </a:tcPr>
                </a:tc>
                <a:tc>
                  <a:txBody>
                    <a:bodyPr/>
                    <a:lstStyle/>
                    <a:p>
                      <a:pPr algn="ctr"/>
                      <a:r>
                        <a:rPr lang="en-US" sz="2400" b="0">
                          <a:solidFill>
                            <a:schemeClr val="tx1"/>
                          </a:solidFill>
                        </a:rPr>
                        <a:t>PSO1</a:t>
                      </a:r>
                      <a:endParaRPr lang="en-IN" sz="2400" b="0">
                        <a:solidFill>
                          <a:schemeClr val="tx1"/>
                        </a:solidFill>
                      </a:endParaRPr>
                    </a:p>
                  </a:txBody>
                  <a:tcPr marL="91436" marR="91436" marT="45722" marB="45722"/>
                </a:tc>
                <a:tc>
                  <a:txBody>
                    <a:bodyPr/>
                    <a:lstStyle/>
                    <a:p>
                      <a:pPr algn="ctr"/>
                      <a:r>
                        <a:rPr lang="en-US" sz="2400" b="0">
                          <a:solidFill>
                            <a:schemeClr val="tx1"/>
                          </a:solidFill>
                        </a:rPr>
                        <a:t>PSO2</a:t>
                      </a:r>
                      <a:endParaRPr lang="en-IN" sz="2400" b="0">
                        <a:solidFill>
                          <a:schemeClr val="tx1"/>
                        </a:solidFill>
                      </a:endParaRPr>
                    </a:p>
                  </a:txBody>
                  <a:tcPr marL="91436" marR="91436" marT="45722" marB="45722"/>
                </a:tc>
                <a:extLst>
                  <a:ext uri="{0D108BD9-81ED-4DB2-BD59-A6C34878D82A}">
                    <a16:rowId xmlns:a16="http://schemas.microsoft.com/office/drawing/2014/main" val="10000"/>
                  </a:ext>
                </a:extLst>
              </a:tr>
              <a:tr h="642177">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0" kern="1200">
                          <a:solidFill>
                            <a:schemeClr val="tx1"/>
                          </a:solidFill>
                          <a:latin typeface="+mn-lt"/>
                          <a:ea typeface="+mn-ea"/>
                          <a:cs typeface="+mn-cs"/>
                        </a:rPr>
                        <a:t>CO.1</a:t>
                      </a:r>
                    </a:p>
                  </a:txBody>
                  <a:tcPr marL="91436" marR="91436" marT="45722" marB="45722">
                    <a:solidFill>
                      <a:schemeClr val="tx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2400" b="0" kern="1200">
                          <a:solidFill>
                            <a:schemeClr val="tx1"/>
                          </a:solidFill>
                          <a:latin typeface="+mn-lt"/>
                          <a:ea typeface="+mn-ea"/>
                          <a:cs typeface="+mn-cs"/>
                        </a:rPr>
                        <a:t>2</a:t>
                      </a:r>
                    </a:p>
                  </a:txBody>
                  <a:tcPr marL="91436" marR="91436" marT="45722" marB="45722"/>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2400" b="0" kern="1200">
                          <a:solidFill>
                            <a:schemeClr val="tx1"/>
                          </a:solidFill>
                          <a:latin typeface="+mn-lt"/>
                          <a:ea typeface="+mn-ea"/>
                          <a:cs typeface="+mn-cs"/>
                        </a:rPr>
                        <a:t>3</a:t>
                      </a:r>
                    </a:p>
                  </a:txBody>
                  <a:tcPr marL="91436" marR="91436" marT="45722" marB="45722"/>
                </a:tc>
                <a:extLst>
                  <a:ext uri="{0D108BD9-81ED-4DB2-BD59-A6C34878D82A}">
                    <a16:rowId xmlns:a16="http://schemas.microsoft.com/office/drawing/2014/main" val="10001"/>
                  </a:ext>
                </a:extLst>
              </a:tr>
              <a:tr h="642177">
                <a:tc>
                  <a:txBody>
                    <a:bodyPr/>
                    <a:lstStyle/>
                    <a:p>
                      <a:pPr marL="0" algn="l" defTabSz="914400" rtl="0" eaLnBrk="1" latinLnBrk="0" hangingPunct="1"/>
                      <a:r>
                        <a:rPr lang="en-US" sz="2400" b="1" kern="1200">
                          <a:solidFill>
                            <a:schemeClr val="tx1"/>
                          </a:solidFill>
                          <a:latin typeface="+mn-lt"/>
                          <a:ea typeface="+mn-ea"/>
                          <a:cs typeface="+mn-cs"/>
                        </a:rPr>
                        <a:t>CO.2</a:t>
                      </a:r>
                    </a:p>
                  </a:txBody>
                  <a:tcPr marL="91436" marR="91436" marT="45722" marB="45722">
                    <a:solidFill>
                      <a:schemeClr val="tx2">
                        <a:lumMod val="60000"/>
                        <a:lumOff val="40000"/>
                      </a:schemeClr>
                    </a:solidFill>
                  </a:tcPr>
                </a:tc>
                <a:tc>
                  <a:txBody>
                    <a:bodyPr/>
                    <a:lstStyle/>
                    <a:p>
                      <a:pPr marL="0" algn="ctr" defTabSz="914400" rtl="0" eaLnBrk="1" latinLnBrk="0" hangingPunct="1"/>
                      <a:r>
                        <a:rPr lang="en-US" sz="2400" b="1" kern="1200">
                          <a:solidFill>
                            <a:schemeClr val="tx1"/>
                          </a:solidFill>
                          <a:latin typeface="+mn-lt"/>
                          <a:ea typeface="+mn-ea"/>
                          <a:cs typeface="+mn-cs"/>
                        </a:rPr>
                        <a:t>2</a:t>
                      </a:r>
                    </a:p>
                  </a:txBody>
                  <a:tcPr marL="91436" marR="91436" marT="45722" marB="45722"/>
                </a:tc>
                <a:tc>
                  <a:txBody>
                    <a:bodyPr/>
                    <a:lstStyle/>
                    <a:p>
                      <a:pPr marL="0" algn="ctr" defTabSz="914400" rtl="0" eaLnBrk="1" latinLnBrk="0" hangingPunct="1"/>
                      <a:r>
                        <a:rPr lang="en-US" sz="2400" b="1" kern="1200">
                          <a:solidFill>
                            <a:schemeClr val="tx1"/>
                          </a:solidFill>
                          <a:latin typeface="+mn-lt"/>
                          <a:ea typeface="+mn-ea"/>
                          <a:cs typeface="+mn-cs"/>
                        </a:rPr>
                        <a:t>3</a:t>
                      </a:r>
                    </a:p>
                  </a:txBody>
                  <a:tcPr marL="91436" marR="91436" marT="45722" marB="45722"/>
                </a:tc>
                <a:extLst>
                  <a:ext uri="{0D108BD9-81ED-4DB2-BD59-A6C34878D82A}">
                    <a16:rowId xmlns:a16="http://schemas.microsoft.com/office/drawing/2014/main" val="10002"/>
                  </a:ext>
                </a:extLst>
              </a:tr>
              <a:tr h="642177">
                <a:tc>
                  <a:txBody>
                    <a:bodyPr/>
                    <a:lstStyle/>
                    <a:p>
                      <a:r>
                        <a:rPr lang="en-US" sz="2400" b="0">
                          <a:solidFill>
                            <a:schemeClr val="tx1"/>
                          </a:solidFill>
                        </a:rPr>
                        <a:t>CO.3</a:t>
                      </a:r>
                      <a:endParaRPr lang="en-IN" sz="2400" b="0">
                        <a:solidFill>
                          <a:schemeClr val="tx1"/>
                        </a:solidFill>
                      </a:endParaRPr>
                    </a:p>
                  </a:txBody>
                  <a:tcPr marL="91436" marR="91436" marT="45722" marB="45722">
                    <a:solidFill>
                      <a:schemeClr val="tx2">
                        <a:lumMod val="60000"/>
                        <a:lumOff val="40000"/>
                      </a:schemeClr>
                    </a:solidFill>
                  </a:tcPr>
                </a:tc>
                <a:tc>
                  <a:txBody>
                    <a:bodyPr/>
                    <a:lstStyle/>
                    <a:p>
                      <a:pPr algn="ctr"/>
                      <a:r>
                        <a:rPr lang="en-US" sz="2400" b="0">
                          <a:solidFill>
                            <a:schemeClr val="tx1"/>
                          </a:solidFill>
                        </a:rPr>
                        <a:t>2</a:t>
                      </a:r>
                      <a:endParaRPr lang="en-IN" sz="2400" b="0">
                        <a:solidFill>
                          <a:schemeClr val="tx1"/>
                        </a:solidFill>
                      </a:endParaRPr>
                    </a:p>
                  </a:txBody>
                  <a:tcPr marL="91436" marR="91436" marT="45722" marB="45722"/>
                </a:tc>
                <a:tc>
                  <a:txBody>
                    <a:bodyPr/>
                    <a:lstStyle/>
                    <a:p>
                      <a:pPr algn="ctr"/>
                      <a:r>
                        <a:rPr lang="en-US" sz="2400" b="0">
                          <a:solidFill>
                            <a:schemeClr val="tx1"/>
                          </a:solidFill>
                        </a:rPr>
                        <a:t>3</a:t>
                      </a:r>
                      <a:endParaRPr lang="en-IN" sz="2400" b="0">
                        <a:solidFill>
                          <a:schemeClr val="tx1"/>
                        </a:solidFill>
                      </a:endParaRPr>
                    </a:p>
                  </a:txBody>
                  <a:tcPr marL="91436" marR="91436" marT="45722" marB="45722"/>
                </a:tc>
                <a:extLst>
                  <a:ext uri="{0D108BD9-81ED-4DB2-BD59-A6C34878D82A}">
                    <a16:rowId xmlns:a16="http://schemas.microsoft.com/office/drawing/2014/main" val="10003"/>
                  </a:ext>
                </a:extLst>
              </a:tr>
              <a:tr h="642177">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0" kern="1200">
                          <a:solidFill>
                            <a:schemeClr val="tx1"/>
                          </a:solidFill>
                          <a:latin typeface="+mn-lt"/>
                          <a:ea typeface="+mn-ea"/>
                          <a:cs typeface="+mn-cs"/>
                        </a:rPr>
                        <a:t>CO.4</a:t>
                      </a:r>
                      <a:endParaRPr lang="en-IN" sz="2400" b="0" kern="1200">
                        <a:solidFill>
                          <a:schemeClr val="tx1"/>
                        </a:solidFill>
                        <a:latin typeface="+mn-lt"/>
                        <a:ea typeface="+mn-ea"/>
                        <a:cs typeface="+mn-cs"/>
                      </a:endParaRPr>
                    </a:p>
                  </a:txBody>
                  <a:tcPr marL="91436" marR="91436" marT="45722" marB="45722">
                    <a:solidFill>
                      <a:schemeClr val="tx2">
                        <a:lumMod val="60000"/>
                        <a:lumOff val="40000"/>
                      </a:schemeClr>
                    </a:solidFill>
                  </a:tcPr>
                </a:tc>
                <a:tc>
                  <a:txBody>
                    <a:bodyPr/>
                    <a:lstStyle/>
                    <a:p>
                      <a:pPr algn="ctr"/>
                      <a:r>
                        <a:rPr lang="en-US" sz="2400" b="0">
                          <a:solidFill>
                            <a:schemeClr val="tx1"/>
                          </a:solidFill>
                        </a:rPr>
                        <a:t>2</a:t>
                      </a:r>
                      <a:endParaRPr lang="en-IN" sz="2400" b="0">
                        <a:solidFill>
                          <a:schemeClr val="tx1"/>
                        </a:solidFill>
                      </a:endParaRPr>
                    </a:p>
                  </a:txBody>
                  <a:tcPr marL="91436" marR="91436" marT="45722" marB="45722"/>
                </a:tc>
                <a:tc>
                  <a:txBody>
                    <a:bodyPr/>
                    <a:lstStyle/>
                    <a:p>
                      <a:pPr algn="ctr"/>
                      <a:r>
                        <a:rPr lang="en-US" sz="2400" b="0">
                          <a:solidFill>
                            <a:schemeClr val="tx1"/>
                          </a:solidFill>
                        </a:rPr>
                        <a:t>3</a:t>
                      </a:r>
                      <a:endParaRPr lang="en-IN" sz="2400" b="0">
                        <a:solidFill>
                          <a:schemeClr val="tx1"/>
                        </a:solidFill>
                      </a:endParaRPr>
                    </a:p>
                  </a:txBody>
                  <a:tcPr marL="91436" marR="91436" marT="45722" marB="45722"/>
                </a:tc>
                <a:extLst>
                  <a:ext uri="{0D108BD9-81ED-4DB2-BD59-A6C34878D82A}">
                    <a16:rowId xmlns:a16="http://schemas.microsoft.com/office/drawing/2014/main" val="10004"/>
                  </a:ext>
                </a:extLst>
              </a:tr>
              <a:tr h="52777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0">
                          <a:solidFill>
                            <a:schemeClr val="tx1"/>
                          </a:solidFill>
                        </a:rPr>
                        <a:t>CO.5</a:t>
                      </a:r>
                      <a:endParaRPr lang="en-IN" sz="2400" b="0">
                        <a:solidFill>
                          <a:schemeClr val="tx1"/>
                        </a:solidFill>
                      </a:endParaRPr>
                    </a:p>
                  </a:txBody>
                  <a:tcPr marL="91436" marR="91436" marT="45722" marB="45722">
                    <a:solidFill>
                      <a:schemeClr val="tx2">
                        <a:lumMod val="60000"/>
                        <a:lumOff val="40000"/>
                      </a:schemeClr>
                    </a:solidFill>
                  </a:tcPr>
                </a:tc>
                <a:tc>
                  <a:txBody>
                    <a:bodyPr/>
                    <a:lstStyle/>
                    <a:p>
                      <a:pPr algn="ctr"/>
                      <a:r>
                        <a:rPr lang="en-US" sz="2400" b="0">
                          <a:solidFill>
                            <a:schemeClr val="tx1"/>
                          </a:solidFill>
                        </a:rPr>
                        <a:t>2</a:t>
                      </a:r>
                      <a:endParaRPr lang="en-IN" sz="2400" b="0">
                        <a:solidFill>
                          <a:schemeClr val="tx1"/>
                        </a:solidFill>
                      </a:endParaRPr>
                    </a:p>
                  </a:txBody>
                  <a:tcPr marL="91436" marR="91436" marT="45722" marB="45722"/>
                </a:tc>
                <a:tc>
                  <a:txBody>
                    <a:bodyPr/>
                    <a:lstStyle/>
                    <a:p>
                      <a:pPr algn="ctr"/>
                      <a:r>
                        <a:rPr lang="en-US" sz="2400" b="0">
                          <a:solidFill>
                            <a:schemeClr val="tx1"/>
                          </a:solidFill>
                        </a:rPr>
                        <a:t>3</a:t>
                      </a:r>
                      <a:endParaRPr lang="en-IN" sz="2400" b="0">
                        <a:solidFill>
                          <a:schemeClr val="tx1"/>
                        </a:solidFill>
                      </a:endParaRPr>
                    </a:p>
                  </a:txBody>
                  <a:tcPr marL="91436" marR="91436" marT="45722" marB="45722"/>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2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Date Placeholder 3"/>
          <p:cNvSpPr>
            <a:spLocks noGrp="1"/>
          </p:cNvSpPr>
          <p:nvPr>
            <p:ph type="dt" sz="quarter" idx="10"/>
          </p:nvPr>
        </p:nvSpPr>
        <p:spPr/>
        <p:txBody>
          <a:bodyPr/>
          <a:lstStyle/>
          <a:p>
            <a:pPr>
              <a:defRPr/>
            </a:pPr>
            <a:fld id="{686A06E8-F794-4644-8288-21DD2FFD391D}" type="datetime1">
              <a:rPr lang="en-US" smtClean="0"/>
              <a:t>2/28/2025</a:t>
            </a:fld>
            <a:endParaRPr lang="en-US"/>
          </a:p>
        </p:txBody>
      </p:sp>
      <p:sp>
        <p:nvSpPr>
          <p:cNvPr id="15" name="Footer Placeholder 4"/>
          <p:cNvSpPr>
            <a:spLocks noGrp="1"/>
          </p:cNvSpPr>
          <p:nvPr>
            <p:ph type="ftr" sz="quarter" idx="11"/>
          </p:nvPr>
        </p:nvSpPr>
        <p:spPr>
          <a:xfrm>
            <a:off x="2667000" y="6356350"/>
            <a:ext cx="7162800" cy="365125"/>
          </a:xfrm>
        </p:spPr>
        <p:txBody>
          <a:bodyPr/>
          <a:lstStyle/>
          <a:p>
            <a:pPr>
              <a:defRPr/>
            </a:pPr>
            <a:r>
              <a:rPr lang="en-US"/>
              <a:t>Mr. Raj u  UNIT-2 ACSAI0617 Programming For Data Analytics</a:t>
            </a:r>
          </a:p>
        </p:txBody>
      </p:sp>
      <p:sp>
        <p:nvSpPr>
          <p:cNvPr id="21508"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3260F67-A7DF-AF45-8350-37974C1D8A3D}" type="slidenum">
              <a:rPr lang="en-US" altLang="en-US" sz="1200" smtClean="0">
                <a:solidFill>
                  <a:srgbClr val="898989"/>
                </a:solidFill>
              </a:rPr>
              <a:t>17</a:t>
            </a:fld>
            <a:endParaRPr lang="en-US" altLang="en-US" sz="1200">
              <a:solidFill>
                <a:srgbClr val="898989"/>
              </a:solidFill>
            </a:endParaRPr>
          </a:p>
        </p:txBody>
      </p:sp>
      <p:sp>
        <p:nvSpPr>
          <p:cNvPr id="9"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2800" b="1">
                <a:latin typeface="Times New Roman" panose="02020603050405020304" pitchFamily="18" charset="0"/>
                <a:cs typeface="Times New Roman" panose="02020603050405020304" pitchFamily="18" charset="0"/>
              </a:rPr>
              <a:t>Program Educational Objectives</a:t>
            </a:r>
            <a:endParaRPr lang="en-IN" sz="2800" b="1">
              <a:latin typeface="Times New Roman" panose="02020603050405020304" pitchFamily="18" charset="0"/>
              <a:cs typeface="Times New Roman" panose="02020603050405020304" pitchFamily="18" charset="0"/>
            </a:endParaRPr>
          </a:p>
        </p:txBody>
      </p:sp>
      <p:pic>
        <p:nvPicPr>
          <p:cNvPr id="21510"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1" name="Rectangle 10"/>
          <p:cNvSpPr>
            <a:spLocks noChangeArrowheads="1"/>
          </p:cNvSpPr>
          <p:nvPr/>
        </p:nvSpPr>
        <p:spPr bwMode="auto">
          <a:xfrm>
            <a:off x="914400" y="1295400"/>
            <a:ext cx="1059180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spcBef>
                <a:spcPct val="0"/>
              </a:spcBef>
              <a:buClr>
                <a:srgbClr val="000000"/>
              </a:buClr>
              <a:buFontTx/>
              <a:buNone/>
            </a:pPr>
            <a:r>
              <a:rPr lang="en-US" altLang="en-US" sz="2400" b="1">
                <a:latin typeface="Times New Roman" panose="02020603050405020304" pitchFamily="18" charset="0"/>
                <a:cs typeface="Times New Roman" panose="02020603050405020304" pitchFamily="18" charset="0"/>
              </a:rPr>
              <a:t>PEO1: </a:t>
            </a:r>
            <a:r>
              <a:rPr lang="en-US" altLang="en-US" sz="2400">
                <a:latin typeface="Times New Roman" panose="02020603050405020304" pitchFamily="18" charset="0"/>
                <a:cs typeface="Times New Roman" panose="02020603050405020304" pitchFamily="18" charset="0"/>
              </a:rPr>
              <a:t>Pursue higher education and professional career to excel in the field of Artificial Intelligence and Machine Learning.</a:t>
            </a:r>
          </a:p>
          <a:p>
            <a:pPr algn="just">
              <a:spcBef>
                <a:spcPct val="0"/>
              </a:spcBef>
              <a:buClr>
                <a:srgbClr val="000000"/>
              </a:buClr>
              <a:buFontTx/>
              <a:buNone/>
            </a:pPr>
            <a:r>
              <a:rPr lang="en-US" altLang="en-US" sz="2400" b="1">
                <a:latin typeface="Times New Roman" panose="02020603050405020304" pitchFamily="18" charset="0"/>
                <a:cs typeface="Times New Roman" panose="02020603050405020304" pitchFamily="18" charset="0"/>
              </a:rPr>
              <a:t>PEO2: </a:t>
            </a:r>
            <a:r>
              <a:rPr lang="en-US" altLang="en-US" sz="2400">
                <a:latin typeface="Times New Roman" panose="02020603050405020304" pitchFamily="18" charset="0"/>
                <a:cs typeface="Times New Roman" panose="02020603050405020304" pitchFamily="18" charset="0"/>
              </a:rPr>
              <a:t>Lead by example in innovative research and entrepreneurial zeal for 21st century skills.</a:t>
            </a:r>
          </a:p>
          <a:p>
            <a:pPr algn="just">
              <a:spcBef>
                <a:spcPct val="0"/>
              </a:spcBef>
              <a:buClr>
                <a:srgbClr val="000000"/>
              </a:buClr>
              <a:buFontTx/>
              <a:buNone/>
            </a:pPr>
            <a:r>
              <a:rPr lang="en-US" altLang="en-US" sz="2400" b="1">
                <a:latin typeface="Times New Roman" panose="02020603050405020304" pitchFamily="18" charset="0"/>
                <a:cs typeface="Times New Roman" panose="02020603050405020304" pitchFamily="18" charset="0"/>
              </a:rPr>
              <a:t>PEO3: </a:t>
            </a:r>
            <a:r>
              <a:rPr lang="en-US" altLang="en-US" sz="2400">
                <a:latin typeface="Times New Roman" panose="02020603050405020304" pitchFamily="18" charset="0"/>
                <a:cs typeface="Times New Roman" panose="02020603050405020304" pitchFamily="18" charset="0"/>
              </a:rPr>
              <a:t>Proactively provide innovative solutions for societal problems to promote life-long learning.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Content Placeholder 7" descr="qs1.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016000" y="1397000"/>
            <a:ext cx="9753600" cy="4978400"/>
          </a:xfrm>
        </p:spPr>
      </p:pic>
      <p:sp>
        <p:nvSpPr>
          <p:cNvPr id="4" name="Date Placeholder 3"/>
          <p:cNvSpPr>
            <a:spLocks noGrp="1"/>
          </p:cNvSpPr>
          <p:nvPr>
            <p:ph type="dt" sz="quarter" idx="10"/>
          </p:nvPr>
        </p:nvSpPr>
        <p:spPr/>
        <p:txBody>
          <a:bodyPr/>
          <a:lstStyle/>
          <a:p>
            <a:pPr>
              <a:defRPr/>
            </a:pPr>
            <a:fld id="{B050E9F9-E40F-9248-8385-32660ED87B8E}" type="datetime1">
              <a:rPr lang="en-US" smtClean="0"/>
              <a:t>2/28/2025</a:t>
            </a:fld>
            <a:endParaRPr lang="en-US"/>
          </a:p>
        </p:txBody>
      </p:sp>
      <p:sp>
        <p:nvSpPr>
          <p:cNvPr id="5" name="Footer Placeholder 4"/>
          <p:cNvSpPr>
            <a:spLocks noGrp="1"/>
          </p:cNvSpPr>
          <p:nvPr>
            <p:ph type="ftr" sz="quarter" idx="11"/>
          </p:nvPr>
        </p:nvSpPr>
        <p:spPr>
          <a:xfrm>
            <a:off x="2514600" y="6356350"/>
            <a:ext cx="6223002" cy="501650"/>
          </a:xfrm>
        </p:spPr>
        <p:txBody>
          <a:bodyPr/>
          <a:lstStyle/>
          <a:p>
            <a:pPr>
              <a:defRPr/>
            </a:pPr>
            <a:r>
              <a:rPr lang="en-US" err="1"/>
              <a:t>Mr. Raj u  UNIT-2 ACSAI0617 Programming For Data Analytics</a:t>
            </a:r>
            <a:endParaRPr lang="en-US"/>
          </a:p>
        </p:txBody>
      </p:sp>
      <p:sp>
        <p:nvSpPr>
          <p:cNvPr id="22533" name="Slide Number Placeholder 5"/>
          <p:cNvSpPr>
            <a:spLocks noGrp="1"/>
          </p:cNvSpPr>
          <p:nvPr>
            <p:ph type="sldNum" sz="quarter" idx="12"/>
          </p:nvPr>
        </p:nvSpPr>
        <p:spPr bwMode="auto">
          <a:xfrm>
            <a:off x="8610600" y="6356350"/>
            <a:ext cx="2662238"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8F1DBC1-29E3-144F-A3D2-FD862FC467E8}" type="slidenum">
              <a:rPr lang="en-US" altLang="en-US" sz="1200" smtClean="0">
                <a:solidFill>
                  <a:srgbClr val="898989"/>
                </a:solidFill>
              </a:rPr>
              <a:t>18</a:t>
            </a:fld>
            <a:endParaRPr lang="en-US" altLang="en-US" sz="1200">
              <a:solidFill>
                <a:srgbClr val="898989"/>
              </a:solidFill>
            </a:endParaRPr>
          </a:p>
        </p:txBody>
      </p:sp>
      <p:sp>
        <p:nvSpPr>
          <p:cNvPr id="12" name="Title 1"/>
          <p:cNvSpPr txBox="1">
            <a:spLocks noGrp="1"/>
          </p:cNvSpPr>
          <p:nvPr>
            <p:ph type="title"/>
          </p:nvPr>
        </p:nvSpPr>
        <p:spPr>
          <a:xfrm>
            <a:off x="1938338" y="0"/>
            <a:ext cx="10253662" cy="893763"/>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2535"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689100" cy="92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Content Placeholder 8" descr="qs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2209800"/>
            <a:ext cx="10972800" cy="3048000"/>
          </a:xfrm>
        </p:spPr>
      </p:pic>
      <p:sp>
        <p:nvSpPr>
          <p:cNvPr id="4" name="Date Placeholder 3"/>
          <p:cNvSpPr>
            <a:spLocks noGrp="1"/>
          </p:cNvSpPr>
          <p:nvPr>
            <p:ph type="dt" sz="quarter" idx="10"/>
          </p:nvPr>
        </p:nvSpPr>
        <p:spPr/>
        <p:txBody>
          <a:bodyPr/>
          <a:lstStyle/>
          <a:p>
            <a:pPr>
              <a:defRPr/>
            </a:pPr>
            <a:fld id="{0393ABE0-FEC0-584C-8217-50993C181134}" type="datetime1">
              <a:rPr lang="en-US" smtClean="0"/>
              <a:t>2/28/2025</a:t>
            </a:fld>
            <a:endParaRPr lang="en-US"/>
          </a:p>
        </p:txBody>
      </p:sp>
      <p:sp>
        <p:nvSpPr>
          <p:cNvPr id="5" name="Footer Placeholder 4"/>
          <p:cNvSpPr>
            <a:spLocks noGrp="1"/>
          </p:cNvSpPr>
          <p:nvPr>
            <p:ph type="ftr" sz="quarter" idx="11"/>
          </p:nvPr>
        </p:nvSpPr>
        <p:spPr>
          <a:xfrm>
            <a:off x="3454400" y="6356350"/>
            <a:ext cx="6070600" cy="365125"/>
          </a:xfrm>
        </p:spPr>
        <p:txBody>
          <a:bodyPr/>
          <a:lstStyle/>
          <a:p>
            <a:pPr>
              <a:defRPr/>
            </a:pPr>
            <a:r>
              <a:rPr lang="en-US" err="1"/>
              <a:t>Mr. Raj u  UNIT-2 ACSAI0617 Programming For Data Analytics</a:t>
            </a:r>
            <a:endParaRPr lang="en-US"/>
          </a:p>
        </p:txBody>
      </p:sp>
      <p:sp>
        <p:nvSpPr>
          <p:cNvPr id="2355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E4CD4434-09A0-934D-A5EB-74C3D286F5DD}" type="slidenum">
              <a:rPr lang="en-US" altLang="en-US" sz="1200" smtClean="0">
                <a:solidFill>
                  <a:srgbClr val="898989"/>
                </a:solidFill>
              </a:rPr>
              <a:t>19</a:t>
            </a:fld>
            <a:endParaRPr lang="en-US" altLang="en-US" sz="1200">
              <a:solidFill>
                <a:srgbClr val="898989"/>
              </a:solidFill>
            </a:endParaRPr>
          </a:p>
        </p:txBody>
      </p:sp>
      <p:sp>
        <p:nvSpPr>
          <p:cNvPr id="8" name="Title 1"/>
          <p:cNvSpPr txBox="1">
            <a:spLocks noGrp="1"/>
          </p:cNvSpPr>
          <p:nvPr>
            <p:ph type="title"/>
          </p:nvPr>
        </p:nvSpPr>
        <p:spPr>
          <a:xfrm>
            <a:off x="2189163" y="0"/>
            <a:ext cx="10002837" cy="889000"/>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3559"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9050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5274-4BD7-F33B-27CC-3C62477BF177}"/>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0AC9473B-21D5-08D5-92D7-C621A4832AA6}"/>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6DB98004-C5C2-4591-F6EA-1CB454072424}"/>
              </a:ext>
            </a:extLst>
          </p:cNvPr>
          <p:cNvSpPr>
            <a:spLocks noGrp="1"/>
          </p:cNvSpPr>
          <p:nvPr>
            <p:ph type="dt" sz="half" idx="10"/>
          </p:nvPr>
        </p:nvSpPr>
        <p:spPr/>
        <p:txBody>
          <a:bodyPr/>
          <a:lstStyle/>
          <a:p>
            <a:pPr>
              <a:defRPr/>
            </a:pPr>
            <a:fld id="{192C5ECA-3A72-E242-8B1C-FF919A9DF425}" type="datetime1">
              <a:rPr lang="en-US" smtClean="0"/>
              <a:t>2/28/2025</a:t>
            </a:fld>
            <a:endParaRPr lang="en-US"/>
          </a:p>
        </p:txBody>
      </p:sp>
      <p:sp>
        <p:nvSpPr>
          <p:cNvPr id="5" name="Footer Placeholder 4">
            <a:extLst>
              <a:ext uri="{FF2B5EF4-FFF2-40B4-BE49-F238E27FC236}">
                <a16:creationId xmlns:a16="http://schemas.microsoft.com/office/drawing/2014/main" id="{81014948-016C-BD40-D79D-DCB9E04CE3AC}"/>
              </a:ext>
            </a:extLst>
          </p:cNvPr>
          <p:cNvSpPr>
            <a:spLocks noGrp="1"/>
          </p:cNvSpPr>
          <p:nvPr>
            <p:ph type="ftr" sz="quarter" idx="11"/>
          </p:nvPr>
        </p:nvSpPr>
        <p:spPr/>
        <p:txBody>
          <a:bodyPr/>
          <a:lstStyle/>
          <a:p>
            <a:pPr>
              <a:defRPr/>
            </a:pPr>
            <a:r>
              <a:rPr lang="en-US"/>
              <a:t>Mr. Raj u  UNIT-2 ACSAI0617 Programming For Data Analytics</a:t>
            </a:r>
          </a:p>
        </p:txBody>
      </p:sp>
      <p:sp>
        <p:nvSpPr>
          <p:cNvPr id="6" name="Slide Number Placeholder 5">
            <a:extLst>
              <a:ext uri="{FF2B5EF4-FFF2-40B4-BE49-F238E27FC236}">
                <a16:creationId xmlns:a16="http://schemas.microsoft.com/office/drawing/2014/main" id="{A5BDF40C-7F0C-9259-3236-24A78F89815D}"/>
              </a:ext>
            </a:extLst>
          </p:cNvPr>
          <p:cNvSpPr>
            <a:spLocks noGrp="1"/>
          </p:cNvSpPr>
          <p:nvPr>
            <p:ph type="sldNum" sz="quarter" idx="12"/>
          </p:nvPr>
        </p:nvSpPr>
        <p:spPr/>
        <p:txBody>
          <a:bodyPr/>
          <a:lstStyle/>
          <a:p>
            <a:pPr>
              <a:defRPr/>
            </a:pPr>
            <a:fld id="{78BCF514-F634-7C42-A999-9C2070783D3D}" type="slidenum">
              <a:rPr lang="en-US" altLang="en-US"/>
              <a:t>2</a:t>
            </a:fld>
            <a:endParaRPr lang="en-US" altLang="en-US"/>
          </a:p>
        </p:txBody>
      </p:sp>
    </p:spTree>
    <p:extLst>
      <p:ext uri="{BB962C8B-B14F-4D97-AF65-F5344CB8AC3E}">
        <p14:creationId xmlns:p14="http://schemas.microsoft.com/office/powerpoint/2010/main" val="3444701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Content Placeholder 8" descr="qs3.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703388"/>
            <a:ext cx="10972800" cy="4318000"/>
          </a:xfrm>
        </p:spPr>
      </p:pic>
      <p:sp>
        <p:nvSpPr>
          <p:cNvPr id="4" name="Date Placeholder 3"/>
          <p:cNvSpPr>
            <a:spLocks noGrp="1"/>
          </p:cNvSpPr>
          <p:nvPr>
            <p:ph type="dt" sz="quarter" idx="10"/>
          </p:nvPr>
        </p:nvSpPr>
        <p:spPr/>
        <p:txBody>
          <a:bodyPr/>
          <a:lstStyle/>
          <a:p>
            <a:pPr>
              <a:defRPr/>
            </a:pPr>
            <a:fld id="{E3A0ADA7-F774-8C4A-875F-4609786559D1}" type="datetime1">
              <a:rPr lang="en-US" smtClean="0"/>
              <a:t>2/28/2025</a:t>
            </a:fld>
            <a:endParaRPr lang="en-US"/>
          </a:p>
        </p:txBody>
      </p:sp>
      <p:sp>
        <p:nvSpPr>
          <p:cNvPr id="5" name="Footer Placeholder 4"/>
          <p:cNvSpPr>
            <a:spLocks noGrp="1"/>
          </p:cNvSpPr>
          <p:nvPr>
            <p:ph type="ftr" sz="quarter" idx="11"/>
          </p:nvPr>
        </p:nvSpPr>
        <p:spPr>
          <a:xfrm>
            <a:off x="3454400" y="6356350"/>
            <a:ext cx="6657975" cy="365125"/>
          </a:xfrm>
        </p:spPr>
        <p:txBody>
          <a:bodyPr/>
          <a:lstStyle/>
          <a:p>
            <a:pPr>
              <a:defRPr/>
            </a:pPr>
            <a:r>
              <a:rPr lang="en-US" err="1"/>
              <a:t>Mr. Raj u  UNIT-2 ACSAI0617 Programming For Data Analytics</a:t>
            </a:r>
            <a:endParaRPr lang="en-US"/>
          </a:p>
        </p:txBody>
      </p:sp>
      <p:sp>
        <p:nvSpPr>
          <p:cNvPr id="24581"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4F33EE2-20C1-604B-92C1-6F66BC4AF14E}" type="slidenum">
              <a:rPr lang="en-US" altLang="en-US" sz="1200" smtClean="0">
                <a:solidFill>
                  <a:srgbClr val="898989"/>
                </a:solidFill>
              </a:rPr>
              <a:t>20</a:t>
            </a:fld>
            <a:endParaRPr lang="en-US" altLang="en-US" sz="1200">
              <a:solidFill>
                <a:srgbClr val="898989"/>
              </a:solidFill>
            </a:endParaRPr>
          </a:p>
        </p:txBody>
      </p:sp>
      <p:sp>
        <p:nvSpPr>
          <p:cNvPr id="7" name="Title 1"/>
          <p:cNvSpPr txBox="1">
            <a:spLocks noGrp="1"/>
          </p:cNvSpPr>
          <p:nvPr>
            <p:ph type="title"/>
          </p:nvPr>
        </p:nvSpPr>
        <p:spPr>
          <a:xfrm>
            <a:off x="1911350" y="0"/>
            <a:ext cx="10280650" cy="889000"/>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4583" name="Picture 9" descr="NIET LOGO.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25400"/>
            <a:ext cx="1760538"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74579767-3F95-A94D-8258-1B4926BFCB72}" type="datetime1">
              <a:rPr lang="en-US" smtClean="0"/>
              <a:t>2/28/2025</a:t>
            </a:fld>
            <a:endParaRPr lang="en-US"/>
          </a:p>
        </p:txBody>
      </p:sp>
      <p:sp>
        <p:nvSpPr>
          <p:cNvPr id="5" name="Footer Placeholder 4"/>
          <p:cNvSpPr>
            <a:spLocks noGrp="1"/>
          </p:cNvSpPr>
          <p:nvPr>
            <p:ph type="ftr" sz="quarter" idx="11"/>
          </p:nvPr>
        </p:nvSpPr>
        <p:spPr>
          <a:xfrm>
            <a:off x="3048000" y="6356350"/>
            <a:ext cx="6781800" cy="365125"/>
          </a:xfrm>
        </p:spPr>
        <p:txBody>
          <a:bodyPr/>
          <a:lstStyle/>
          <a:p>
            <a:pPr>
              <a:defRPr/>
            </a:pPr>
            <a:r>
              <a:rPr lang="en-US" err="1"/>
              <a:t>Mr. Raj u  UNIT-2 ACSAI0617 Programming For Data Analytics</a:t>
            </a:r>
            <a:endParaRPr lang="en-US"/>
          </a:p>
        </p:txBody>
      </p:sp>
      <p:sp>
        <p:nvSpPr>
          <p:cNvPr id="2560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9D9BA75-CCC6-614C-9DBB-6880FFDCBFEC}" type="slidenum">
              <a:rPr lang="en-US" altLang="en-US" sz="1200" smtClean="0">
                <a:solidFill>
                  <a:srgbClr val="898989"/>
                </a:solidFill>
              </a:rPr>
              <a:t>21</a:t>
            </a:fld>
            <a:endParaRPr lang="en-US" altLang="en-US" sz="1200">
              <a:solidFill>
                <a:srgbClr val="898989"/>
              </a:solidFill>
            </a:endParaRPr>
          </a:p>
        </p:txBody>
      </p:sp>
      <p:sp>
        <p:nvSpPr>
          <p:cNvPr id="7" name="Title 1"/>
          <p:cNvSpPr txBox="1">
            <a:spLocks noGrp="1"/>
          </p:cNvSpPr>
          <p:nvPr>
            <p:ph type="title"/>
          </p:nvPr>
        </p:nvSpPr>
        <p:spPr>
          <a:xfrm>
            <a:off x="1881188" y="-31750"/>
            <a:ext cx="10293350" cy="850900"/>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5606" name="Content Placeholder 10" descr="qs5.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2006600"/>
            <a:ext cx="10972800" cy="3454400"/>
          </a:xfrm>
        </p:spPr>
      </p:pic>
      <p:pic>
        <p:nvPicPr>
          <p:cNvPr id="25607"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706563"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723AF6A8-8246-6D4E-AD04-B26A62D6E0D5}" type="datetime1">
              <a:rPr lang="en-US" smtClean="0"/>
              <a:t>2/28/2025</a:t>
            </a:fld>
            <a:endParaRPr lang="en-US"/>
          </a:p>
        </p:txBody>
      </p:sp>
      <p:sp>
        <p:nvSpPr>
          <p:cNvPr id="5" name="Footer Placeholder 4"/>
          <p:cNvSpPr>
            <a:spLocks noGrp="1"/>
          </p:cNvSpPr>
          <p:nvPr>
            <p:ph type="ftr" sz="quarter" idx="11"/>
          </p:nvPr>
        </p:nvSpPr>
        <p:spPr>
          <a:xfrm>
            <a:off x="3057525" y="6356350"/>
            <a:ext cx="6315075" cy="365125"/>
          </a:xfrm>
        </p:spPr>
        <p:txBody>
          <a:bodyPr/>
          <a:lstStyle/>
          <a:p>
            <a:pPr>
              <a:defRPr/>
            </a:pPr>
            <a:r>
              <a:rPr lang="en-US" err="1"/>
              <a:t>Mr. Raj u  UNIT-2 ACSAI0617 Programming For Data Analytics</a:t>
            </a:r>
            <a:endParaRPr lang="en-US"/>
          </a:p>
        </p:txBody>
      </p:sp>
      <p:sp>
        <p:nvSpPr>
          <p:cNvPr id="26628"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05BB0C4-2150-3D43-9A1E-2DCC19C449F4}" type="slidenum">
              <a:rPr lang="en-US" altLang="en-US" sz="1200" smtClean="0">
                <a:solidFill>
                  <a:srgbClr val="898989"/>
                </a:solidFill>
              </a:rPr>
              <a:t>22</a:t>
            </a:fld>
            <a:endParaRPr lang="en-US" altLang="en-US" sz="1200">
              <a:solidFill>
                <a:srgbClr val="898989"/>
              </a:solidFill>
            </a:endParaRPr>
          </a:p>
        </p:txBody>
      </p:sp>
      <p:sp>
        <p:nvSpPr>
          <p:cNvPr id="7" name="Title 1"/>
          <p:cNvSpPr txBox="1">
            <a:spLocks noGrp="1"/>
          </p:cNvSpPr>
          <p:nvPr>
            <p:ph type="title"/>
          </p:nvPr>
        </p:nvSpPr>
        <p:spPr>
          <a:xfrm>
            <a:off x="1870075" y="0"/>
            <a:ext cx="10321925" cy="812800"/>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6630" name="Content Placeholder 12" descr="qs6.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2301875"/>
            <a:ext cx="10972800" cy="3122613"/>
          </a:xfrm>
        </p:spPr>
      </p:pic>
      <p:pic>
        <p:nvPicPr>
          <p:cNvPr id="26631"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651000"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63371B8B-CB15-444D-9EB2-D0A5DD159730}" type="datetime1">
              <a:rPr lang="en-US" smtClean="0"/>
              <a:t>2/28/2025</a:t>
            </a:fld>
            <a:endParaRPr lang="en-US"/>
          </a:p>
        </p:txBody>
      </p:sp>
      <p:sp>
        <p:nvSpPr>
          <p:cNvPr id="5" name="Footer Placeholder 4"/>
          <p:cNvSpPr>
            <a:spLocks noGrp="1"/>
          </p:cNvSpPr>
          <p:nvPr>
            <p:ph type="ftr" sz="quarter" idx="11"/>
          </p:nvPr>
        </p:nvSpPr>
        <p:spPr>
          <a:xfrm>
            <a:off x="3200400" y="6356350"/>
            <a:ext cx="6248400" cy="501650"/>
          </a:xfrm>
        </p:spPr>
        <p:txBody>
          <a:bodyPr/>
          <a:lstStyle/>
          <a:p>
            <a:pPr>
              <a:defRPr/>
            </a:pPr>
            <a:r>
              <a:rPr lang="en-US" err="1"/>
              <a:t>Mr. Raj u  UNIT-2 ACSAI0617 Programming For Data Analytics</a:t>
            </a:r>
            <a:endParaRPr lang="en-US"/>
          </a:p>
        </p:txBody>
      </p:sp>
      <p:sp>
        <p:nvSpPr>
          <p:cNvPr id="27652"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03CBCDE-0F6A-0841-AF25-601F8FDDC469}" type="slidenum">
              <a:rPr lang="en-US" altLang="en-US" sz="1200" smtClean="0">
                <a:solidFill>
                  <a:srgbClr val="898989"/>
                </a:solidFill>
              </a:rPr>
              <a:t>23</a:t>
            </a:fld>
            <a:endParaRPr lang="en-US" altLang="en-US" sz="1200">
              <a:solidFill>
                <a:srgbClr val="898989"/>
              </a:solidFill>
            </a:endParaRPr>
          </a:p>
        </p:txBody>
      </p:sp>
      <p:sp>
        <p:nvSpPr>
          <p:cNvPr id="7" name="Title 1"/>
          <p:cNvSpPr txBox="1">
            <a:spLocks noGrp="1"/>
          </p:cNvSpPr>
          <p:nvPr>
            <p:ph type="title"/>
          </p:nvPr>
        </p:nvSpPr>
        <p:spPr>
          <a:xfrm>
            <a:off x="1951038" y="0"/>
            <a:ext cx="10240962" cy="860425"/>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7654" name="Content Placeholder 10" descr="qs7.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2108200"/>
            <a:ext cx="10972800" cy="3336925"/>
          </a:xfrm>
        </p:spPr>
      </p:pic>
      <p:pic>
        <p:nvPicPr>
          <p:cNvPr id="27655"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665288"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37884666-A2B7-AA43-8105-0BBC30B5E032}" type="datetime1">
              <a:rPr lang="en-US" smtClean="0"/>
              <a:t>2/28/2025</a:t>
            </a:fld>
            <a:endParaRPr lang="en-US"/>
          </a:p>
        </p:txBody>
      </p:sp>
      <p:sp>
        <p:nvSpPr>
          <p:cNvPr id="5" name="Footer Placeholder 4"/>
          <p:cNvSpPr>
            <a:spLocks noGrp="1"/>
          </p:cNvSpPr>
          <p:nvPr>
            <p:ph type="ftr" sz="quarter" idx="11"/>
          </p:nvPr>
        </p:nvSpPr>
        <p:spPr>
          <a:xfrm>
            <a:off x="3454400" y="6356350"/>
            <a:ext cx="6527800" cy="365125"/>
          </a:xfrm>
        </p:spPr>
        <p:txBody>
          <a:bodyPr/>
          <a:lstStyle/>
          <a:p>
            <a:pPr>
              <a:defRPr/>
            </a:pPr>
            <a:r>
              <a:rPr lang="en-US"/>
              <a:t>Mr. Raj u  UNIT-2 ACSAI0617 Programming For Data Analytics</a:t>
            </a:r>
          </a:p>
        </p:txBody>
      </p:sp>
      <p:sp>
        <p:nvSpPr>
          <p:cNvPr id="28676"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F2C6DD54-A094-794D-9853-95080953C18D}" type="slidenum">
              <a:rPr lang="en-US" altLang="en-US" sz="1200" smtClean="0">
                <a:solidFill>
                  <a:srgbClr val="898989"/>
                </a:solidFill>
              </a:rPr>
              <a:t>24</a:t>
            </a:fld>
            <a:endParaRPr lang="en-US" altLang="en-US" sz="1200">
              <a:solidFill>
                <a:srgbClr val="898989"/>
              </a:solidFill>
            </a:endParaRPr>
          </a:p>
        </p:txBody>
      </p:sp>
      <p:sp>
        <p:nvSpPr>
          <p:cNvPr id="7" name="Title 1"/>
          <p:cNvSpPr txBox="1">
            <a:spLocks noGrp="1"/>
          </p:cNvSpPr>
          <p:nvPr>
            <p:ph type="title"/>
          </p:nvPr>
        </p:nvSpPr>
        <p:spPr>
          <a:xfrm>
            <a:off x="2019300" y="0"/>
            <a:ext cx="10172700" cy="846138"/>
          </a:xfrm>
        </p:spPr>
        <p:style>
          <a:lnRef idx="1">
            <a:schemeClr val="accent5"/>
          </a:lnRef>
          <a:fillRef idx="2">
            <a:schemeClr val="accent5"/>
          </a:fillRef>
          <a:effectRef idx="1">
            <a:schemeClr val="accent5"/>
          </a:effectRef>
          <a:fontRef idx="minor">
            <a:schemeClr val="dk1"/>
          </a:fontRef>
        </p:style>
        <p:txBody>
          <a:bodyPr lIns="68580" tIns="34290" rIns="68580" bIns="34290" rtlCol="0">
            <a:normAutofit/>
          </a:bodyPr>
          <a:lstStyle/>
          <a:p>
            <a:pPr defTabSz="992505" eaLnBrk="1" fontAlgn="auto" hangingPunct="1">
              <a:spcAft>
                <a:spcPts val="0"/>
              </a:spcAft>
              <a:defRPr/>
            </a:pPr>
            <a:r>
              <a:rPr lang="en-US" sz="2400">
                <a:latin typeface="Times New Roman" panose="02020603050405020304" pitchFamily="18" charset="0"/>
                <a:cs typeface="Times New Roman" panose="02020603050405020304" pitchFamily="18" charset="0"/>
              </a:rPr>
              <a:t>End Semester Question Paper Templates (Offline Pattern/Online Pattern)</a:t>
            </a:r>
            <a:endParaRPr lang="en-US" sz="2400">
              <a:solidFill>
                <a:schemeClr val="tx1"/>
              </a:solidFill>
              <a:latin typeface="Times New Roman" panose="02020603050405020304" pitchFamily="18" charset="0"/>
              <a:cs typeface="Times New Roman" panose="02020603050405020304" pitchFamily="18" charset="0"/>
            </a:endParaRPr>
          </a:p>
        </p:txBody>
      </p:sp>
      <p:pic>
        <p:nvPicPr>
          <p:cNvPr id="28678" name="Content Placeholder 10" descr="qs9.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784350"/>
            <a:ext cx="10972800" cy="4157663"/>
          </a:xfrm>
        </p:spPr>
      </p:pic>
      <p:pic>
        <p:nvPicPr>
          <p:cNvPr id="28679" name="Picture 2" descr="C:\Users\admin\Desktop\LOGONI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733550"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idx="1"/>
          </p:nvPr>
        </p:nvSpPr>
        <p:spPr>
          <a:xfrm>
            <a:off x="381000" y="1323975"/>
            <a:ext cx="11582400" cy="3857625"/>
          </a:xfrm>
        </p:spPr>
        <p:txBody>
          <a:bodyPr/>
          <a:lstStyle/>
          <a:p>
            <a:pPr algn="just">
              <a:lnSpc>
                <a:spcPct val="150000"/>
              </a:lnSpc>
              <a:defRPr/>
            </a:pPr>
            <a:r>
              <a:rPr lang="en-US" altLang="en-US" sz="2400">
                <a:solidFill>
                  <a:srgbClr val="000000"/>
                </a:solidFill>
              </a:rPr>
              <a:t>Students must know computer programming and related programming paradigms</a:t>
            </a:r>
          </a:p>
          <a:p>
            <a:pPr marL="0" indent="0">
              <a:lnSpc>
                <a:spcPct val="150000"/>
              </a:lnSpc>
              <a:buFont typeface="Arial" panose="020B0604020202020204" pitchFamily="34" charset="0"/>
              <a:buNone/>
              <a:defRPr/>
            </a:pPr>
            <a:endParaRPr lang="en-US" altLang="en-US" sz="240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quarter" idx="10"/>
          </p:nvPr>
        </p:nvSpPr>
        <p:spPr/>
        <p:txBody>
          <a:bodyPr/>
          <a:lstStyle/>
          <a:p>
            <a:pPr>
              <a:defRPr/>
            </a:pPr>
            <a:fld id="{4D26AAAE-3ADC-6D42-893E-88618EB9E359}" type="datetime1">
              <a:rPr lang="en-US" smtClean="0"/>
              <a:t>2/28/2025</a:t>
            </a:fld>
            <a:endParaRPr lang="en-US"/>
          </a:p>
        </p:txBody>
      </p:sp>
      <p:sp>
        <p:nvSpPr>
          <p:cNvPr id="5" name="Footer Placeholder 4"/>
          <p:cNvSpPr>
            <a:spLocks noGrp="1"/>
          </p:cNvSpPr>
          <p:nvPr>
            <p:ph type="ftr" sz="quarter" idx="11"/>
          </p:nvPr>
        </p:nvSpPr>
        <p:spPr>
          <a:xfrm>
            <a:off x="3276600" y="6356350"/>
            <a:ext cx="6276975" cy="365125"/>
          </a:xfrm>
        </p:spPr>
        <p:txBody>
          <a:bodyPr/>
          <a:lstStyle/>
          <a:p>
            <a:pPr>
              <a:defRPr/>
            </a:pPr>
            <a:r>
              <a:rPr lang="en-US" err="1"/>
              <a:t>Mr. Raj u  UNIT-2 ACSAI0617 Programming For Data Analytics</a:t>
            </a:r>
            <a:endParaRPr lang="en-US"/>
          </a:p>
        </p:txBody>
      </p:sp>
      <p:sp>
        <p:nvSpPr>
          <p:cNvPr id="29701"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7C325D5-719B-5F4E-9EF5-2574CB7D86E2}" type="slidenum">
              <a:rPr lang="en-US" altLang="en-US" sz="1200" smtClean="0">
                <a:solidFill>
                  <a:srgbClr val="898989"/>
                </a:solidFill>
              </a:rPr>
              <a:t>25</a:t>
            </a:fld>
            <a:endParaRPr lang="en-US" altLang="en-US" sz="1200">
              <a:solidFill>
                <a:srgbClr val="898989"/>
              </a:solidFill>
            </a:endParaRPr>
          </a:p>
        </p:txBody>
      </p:sp>
      <p:pic>
        <p:nvPicPr>
          <p:cNvPr id="2970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Prerequisite/Recap</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7DBE3817-4C8A-DF4C-BCC8-2F974509E71E}" type="datetime1">
              <a:rPr lang="en-US" smtClean="0"/>
              <a:t>2/28/2025</a:t>
            </a:fld>
            <a:endParaRPr lang="en-US"/>
          </a:p>
        </p:txBody>
      </p:sp>
      <p:graphicFrame>
        <p:nvGraphicFramePr>
          <p:cNvPr id="11" name="Content Placeholder 10"/>
          <p:cNvGraphicFramePr>
            <a:graphicFrameLocks noGrp="1"/>
          </p:cNvGraphicFramePr>
          <p:nvPr>
            <p:ph idx="1"/>
          </p:nvPr>
        </p:nvGraphicFramePr>
        <p:xfrm>
          <a:off x="1219200" y="3062288"/>
          <a:ext cx="9337675" cy="3109911"/>
        </p:xfrm>
        <a:graphic>
          <a:graphicData uri="http://schemas.openxmlformats.org/drawingml/2006/table">
            <a:tbl>
              <a:tblPr firstRow="1" firstCol="1" bandRow="1">
                <a:tableStyleId>{5C22544A-7EE6-4342-B048-85BDC9FD1C3A}</a:tableStyleId>
              </a:tblPr>
              <a:tblGrid>
                <a:gridCol w="1513900">
                  <a:extLst>
                    <a:ext uri="{9D8B030D-6E8A-4147-A177-3AD203B41FA5}">
                      <a16:colId xmlns:a16="http://schemas.microsoft.com/office/drawing/2014/main" val="20000"/>
                    </a:ext>
                  </a:extLst>
                </a:gridCol>
                <a:gridCol w="7823775">
                  <a:extLst>
                    <a:ext uri="{9D8B030D-6E8A-4147-A177-3AD203B41FA5}">
                      <a16:colId xmlns:a16="http://schemas.microsoft.com/office/drawing/2014/main" val="20001"/>
                    </a:ext>
                  </a:extLst>
                </a:gridCol>
              </a:tblGrid>
              <a:tr h="289643">
                <a:tc gridSpan="2">
                  <a:txBody>
                    <a:bodyPr/>
                    <a:lstStyle/>
                    <a:p>
                      <a:pPr algn="just"/>
                      <a:r>
                        <a:rPr lang="en-US" sz="1900">
                          <a:effectLst/>
                        </a:rPr>
                        <a:t>Link: </a:t>
                      </a:r>
                      <a:endParaRPr lang="en-US" sz="1900">
                        <a:effectLst/>
                        <a:latin typeface="Calibri" panose="020F0502020204030204" pitchFamily="34" charset="0"/>
                        <a:cs typeface="Mangal" panose="02040503050203030202"/>
                      </a:endParaRPr>
                    </a:p>
                  </a:txBody>
                  <a:tcPr marL="51437" marR="51437" marT="0" marB="0"/>
                </a:tc>
                <a:tc hMerge="1">
                  <a:txBody>
                    <a:bodyPr/>
                    <a:lstStyle/>
                    <a:p>
                      <a:endParaRPr lang="en-US"/>
                    </a:p>
                  </a:txBody>
                  <a:tcPr/>
                </a:tc>
                <a:extLst>
                  <a:ext uri="{0D108BD9-81ED-4DB2-BD59-A6C34878D82A}">
                    <a16:rowId xmlns:a16="http://schemas.microsoft.com/office/drawing/2014/main" val="10000"/>
                  </a:ext>
                </a:extLst>
              </a:tr>
              <a:tr h="548797">
                <a:tc>
                  <a:txBody>
                    <a:bodyPr/>
                    <a:lstStyle/>
                    <a:p>
                      <a:pPr marL="0" marR="0" algn="just">
                        <a:lnSpc>
                          <a:spcPct val="115000"/>
                        </a:lnSpc>
                        <a:spcBef>
                          <a:spcPts val="0"/>
                        </a:spcBef>
                        <a:spcAft>
                          <a:spcPts val="1000"/>
                        </a:spcAft>
                      </a:pPr>
                      <a:r>
                        <a:rPr lang="en-US" sz="1900">
                          <a:effectLst/>
                        </a:rPr>
                        <a:t>Unit 1</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tc>
                  <a:txBody>
                    <a:bodyPr/>
                    <a:lstStyle/>
                    <a:p>
                      <a:r>
                        <a:rPr lang="en-IN" sz="1800" b="0" i="0" u="none" strike="noStrike" kern="1200" baseline="0">
                          <a:solidFill>
                            <a:schemeClr val="dk1"/>
                          </a:solidFill>
                          <a:latin typeface="+mn-lt"/>
                          <a:ea typeface="+mn-ea"/>
                          <a:cs typeface="+mn-cs"/>
                          <a:hlinkClick r:id="rId2"/>
                        </a:rPr>
                        <a:t>https://www.ibm.com/cloud/blog/python-vs-r</a:t>
                      </a:r>
                      <a:endParaRPr lang="en-IN" sz="1800" b="0" i="0" u="none" strike="noStrike" kern="1200" baseline="0">
                        <a:solidFill>
                          <a:schemeClr val="dk1"/>
                        </a:solidFill>
                        <a:latin typeface="+mn-lt"/>
                        <a:ea typeface="+mn-ea"/>
                        <a:cs typeface="+mn-cs"/>
                      </a:endParaRPr>
                    </a:p>
                    <a:p>
                      <a:endParaRPr lang="en-IN" sz="1800" b="0" i="0" u="none" strike="noStrike" kern="1200" baseline="0">
                        <a:solidFill>
                          <a:schemeClr val="dk1"/>
                        </a:solidFill>
                        <a:latin typeface="+mn-lt"/>
                        <a:ea typeface="+mn-ea"/>
                        <a:cs typeface="+mn-cs"/>
                      </a:endParaRPr>
                    </a:p>
                  </a:txBody>
                  <a:tcPr marL="51437" marR="51437" marT="0" marB="0"/>
                </a:tc>
                <a:extLst>
                  <a:ext uri="{0D108BD9-81ED-4DB2-BD59-A6C34878D82A}">
                    <a16:rowId xmlns:a16="http://schemas.microsoft.com/office/drawing/2014/main" val="10001"/>
                  </a:ext>
                </a:extLst>
              </a:tr>
              <a:tr h="585888">
                <a:tc>
                  <a:txBody>
                    <a:bodyPr/>
                    <a:lstStyle/>
                    <a:p>
                      <a:pPr marL="0" marR="0" algn="just">
                        <a:lnSpc>
                          <a:spcPct val="115000"/>
                        </a:lnSpc>
                        <a:spcBef>
                          <a:spcPts val="0"/>
                        </a:spcBef>
                        <a:spcAft>
                          <a:spcPts val="1000"/>
                        </a:spcAft>
                      </a:pPr>
                      <a:r>
                        <a:rPr lang="en-US" sz="1900">
                          <a:effectLst/>
                        </a:rPr>
                        <a:t>Unit 2</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tc>
                  <a:txBody>
                    <a:bodyPr/>
                    <a:lstStyle/>
                    <a:p>
                      <a:r>
                        <a:rPr lang="en-IN" sz="1800" b="0" i="0" u="none" strike="noStrike" kern="1200" baseline="0">
                          <a:solidFill>
                            <a:schemeClr val="dk1"/>
                          </a:solidFill>
                          <a:latin typeface="+mn-lt"/>
                          <a:ea typeface="+mn-ea"/>
                          <a:cs typeface="+mn-cs"/>
                          <a:hlinkClick r:id="rId3"/>
                        </a:rPr>
                        <a:t>https://www.youtube.com/watch?v=C5R5SdYzQBI</a:t>
                      </a:r>
                      <a:endParaRPr lang="en-IN" sz="1800" b="0" i="0" u="none" strike="noStrike" kern="1200" baseline="0">
                        <a:solidFill>
                          <a:schemeClr val="dk1"/>
                        </a:solidFill>
                        <a:latin typeface="+mn-lt"/>
                        <a:ea typeface="+mn-ea"/>
                        <a:cs typeface="+mn-cs"/>
                      </a:endParaRPr>
                    </a:p>
                    <a:p>
                      <a:r>
                        <a:rPr lang="en-IN" sz="1800" b="0" i="0" u="none" strike="noStrike" kern="1200" baseline="0">
                          <a:solidFill>
                            <a:schemeClr val="dk1"/>
                          </a:solidFill>
                          <a:latin typeface="+mn-lt"/>
                          <a:ea typeface="+mn-ea"/>
                          <a:cs typeface="+mn-cs"/>
                        </a:rPr>
                        <a:t>	</a:t>
                      </a:r>
                    </a:p>
                  </a:txBody>
                  <a:tcPr marL="51437" marR="51437" marT="0" marB="0"/>
                </a:tc>
                <a:extLst>
                  <a:ext uri="{0D108BD9-81ED-4DB2-BD59-A6C34878D82A}">
                    <a16:rowId xmlns:a16="http://schemas.microsoft.com/office/drawing/2014/main" val="10002"/>
                  </a:ext>
                </a:extLst>
              </a:tr>
              <a:tr h="548797">
                <a:tc>
                  <a:txBody>
                    <a:bodyPr/>
                    <a:lstStyle/>
                    <a:p>
                      <a:pPr marL="0" marR="0" algn="just">
                        <a:lnSpc>
                          <a:spcPct val="115000"/>
                        </a:lnSpc>
                        <a:spcBef>
                          <a:spcPts val="0"/>
                        </a:spcBef>
                        <a:spcAft>
                          <a:spcPts val="1000"/>
                        </a:spcAft>
                      </a:pPr>
                      <a:r>
                        <a:rPr lang="en-US" sz="1900">
                          <a:effectLst/>
                        </a:rPr>
                        <a:t>Unit 3</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tc>
                  <a:txBody>
                    <a:bodyPr/>
                    <a:lstStyle/>
                    <a:p>
                      <a:r>
                        <a:rPr lang="en-IN" sz="1800" b="0" i="0" u="none" strike="noStrike" kern="1200" baseline="0">
                          <a:solidFill>
                            <a:schemeClr val="dk1"/>
                          </a:solidFill>
                          <a:latin typeface="+mn-lt"/>
                          <a:ea typeface="+mn-ea"/>
                          <a:cs typeface="+mn-cs"/>
                          <a:hlinkClick r:id="rId4"/>
                        </a:rPr>
                        <a:t>https://hevodata.com/learn/data-engineering-and-data-engineers/</a:t>
                      </a:r>
                      <a:endParaRPr lang="en-IN" sz="1800" b="0" i="0" u="none" strike="noStrike" kern="1200" baseline="0">
                        <a:solidFill>
                          <a:schemeClr val="dk1"/>
                        </a:solidFill>
                        <a:latin typeface="+mn-lt"/>
                        <a:ea typeface="+mn-ea"/>
                        <a:cs typeface="+mn-cs"/>
                      </a:endParaRPr>
                    </a:p>
                    <a:p>
                      <a:endParaRPr lang="en-IN" sz="1800" b="0" i="0" u="none" strike="noStrike" kern="1200" baseline="0">
                        <a:solidFill>
                          <a:schemeClr val="dk1"/>
                        </a:solidFill>
                        <a:latin typeface="+mn-lt"/>
                        <a:ea typeface="+mn-ea"/>
                        <a:cs typeface="+mn-cs"/>
                      </a:endParaRPr>
                    </a:p>
                  </a:txBody>
                  <a:tcPr marL="51437" marR="51437" marT="0" marB="0"/>
                </a:tc>
                <a:extLst>
                  <a:ext uri="{0D108BD9-81ED-4DB2-BD59-A6C34878D82A}">
                    <a16:rowId xmlns:a16="http://schemas.microsoft.com/office/drawing/2014/main" val="10003"/>
                  </a:ext>
                </a:extLst>
              </a:tr>
              <a:tr h="587989">
                <a:tc>
                  <a:txBody>
                    <a:bodyPr/>
                    <a:lstStyle/>
                    <a:p>
                      <a:pPr marL="0" marR="0" algn="just">
                        <a:lnSpc>
                          <a:spcPct val="115000"/>
                        </a:lnSpc>
                        <a:spcBef>
                          <a:spcPts val="0"/>
                        </a:spcBef>
                        <a:spcAft>
                          <a:spcPts val="1000"/>
                        </a:spcAft>
                      </a:pPr>
                      <a:r>
                        <a:rPr lang="en-US" sz="1900">
                          <a:effectLst/>
                        </a:rPr>
                        <a:t>Unit 4</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tc>
                  <a:txBody>
                    <a:bodyPr/>
                    <a:lstStyle/>
                    <a:p>
                      <a:r>
                        <a:rPr lang="en-IN" sz="1800" b="0" i="0" u="none" strike="noStrike" kern="1200" baseline="0">
                          <a:solidFill>
                            <a:schemeClr val="dk1"/>
                          </a:solidFill>
                          <a:latin typeface="+mn-lt"/>
                          <a:ea typeface="+mn-ea"/>
                          <a:cs typeface="+mn-cs"/>
                          <a:hlinkClick r:id="rId5"/>
                        </a:rPr>
                        <a:t>https://www.youtube.com/watch?v=IjEZmH7byZQ</a:t>
                      </a:r>
                      <a:endParaRPr lang="en-IN" sz="1800" b="0" i="0" u="none" strike="noStrike" kern="1200" baseline="0">
                        <a:solidFill>
                          <a:schemeClr val="dk1"/>
                        </a:solidFill>
                        <a:latin typeface="+mn-lt"/>
                        <a:ea typeface="+mn-ea"/>
                        <a:cs typeface="+mn-cs"/>
                      </a:endParaRPr>
                    </a:p>
                    <a:p>
                      <a:pPr marL="228600" marR="0" algn="just">
                        <a:lnSpc>
                          <a:spcPct val="115000"/>
                        </a:lnSpc>
                        <a:spcBef>
                          <a:spcPts val="0"/>
                        </a:spcBef>
                        <a:spcAft>
                          <a:spcPts val="0"/>
                        </a:spcAft>
                      </a:pPr>
                      <a:r>
                        <a:rPr lang="en-US" sz="1900">
                          <a:effectLst/>
                        </a:rPr>
                        <a:t> </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extLst>
                  <a:ext uri="{0D108BD9-81ED-4DB2-BD59-A6C34878D82A}">
                    <a16:rowId xmlns:a16="http://schemas.microsoft.com/office/drawing/2014/main" val="10004"/>
                  </a:ext>
                </a:extLst>
              </a:tr>
              <a:tr h="548797">
                <a:tc>
                  <a:txBody>
                    <a:bodyPr/>
                    <a:lstStyle/>
                    <a:p>
                      <a:pPr marL="0" marR="0" algn="just">
                        <a:lnSpc>
                          <a:spcPct val="115000"/>
                        </a:lnSpc>
                        <a:spcBef>
                          <a:spcPts val="0"/>
                        </a:spcBef>
                        <a:spcAft>
                          <a:spcPts val="1000"/>
                        </a:spcAft>
                      </a:pPr>
                      <a:r>
                        <a:rPr lang="en-US" sz="1900">
                          <a:effectLst/>
                        </a:rPr>
                        <a:t>Unit 5</a:t>
                      </a:r>
                      <a:endParaRPr lang="en-US" sz="1900">
                        <a:effectLst/>
                        <a:latin typeface="Calibri" panose="020F0502020204030204" pitchFamily="34" charset="0"/>
                        <a:ea typeface="Calibri" panose="020F0502020204030204" pitchFamily="34" charset="0"/>
                        <a:cs typeface="Mangal" panose="02040503050203030202"/>
                      </a:endParaRPr>
                    </a:p>
                  </a:txBody>
                  <a:tcPr marL="51437" marR="51437" marT="0" marB="0"/>
                </a:tc>
                <a:tc>
                  <a:txBody>
                    <a:bodyPr/>
                    <a:lstStyle/>
                    <a:p>
                      <a:r>
                        <a:rPr lang="en-IN" sz="1800" b="0" i="0" u="none" strike="noStrike" kern="1200" baseline="0">
                          <a:solidFill>
                            <a:schemeClr val="dk1"/>
                          </a:solidFill>
                          <a:latin typeface="+mn-lt"/>
                          <a:ea typeface="+mn-ea"/>
                          <a:cs typeface="+mn-cs"/>
                          <a:hlinkClick r:id="rId6"/>
                        </a:rPr>
                        <a:t>https://www.youtube.com/watch?v=pWp3PhYI-OU</a:t>
                      </a:r>
                      <a:endParaRPr lang="en-IN" sz="1800" b="0" i="0" u="none" strike="noStrike" kern="1200" baseline="0">
                        <a:solidFill>
                          <a:schemeClr val="dk1"/>
                        </a:solidFill>
                        <a:latin typeface="+mn-lt"/>
                        <a:ea typeface="+mn-ea"/>
                        <a:cs typeface="+mn-cs"/>
                      </a:endParaRPr>
                    </a:p>
                    <a:p>
                      <a:endParaRPr lang="en-IN" sz="1800" b="0" i="0" u="none" strike="noStrike" kern="1200" baseline="0">
                        <a:solidFill>
                          <a:schemeClr val="dk1"/>
                        </a:solidFill>
                        <a:latin typeface="+mn-lt"/>
                        <a:ea typeface="+mn-ea"/>
                        <a:cs typeface="+mn-cs"/>
                      </a:endParaRPr>
                    </a:p>
                  </a:txBody>
                  <a:tcPr marL="51437" marR="51437" marT="0" marB="0"/>
                </a:tc>
                <a:extLst>
                  <a:ext uri="{0D108BD9-81ED-4DB2-BD59-A6C34878D82A}">
                    <a16:rowId xmlns:a16="http://schemas.microsoft.com/office/drawing/2014/main" val="10005"/>
                  </a:ext>
                </a:extLst>
              </a:tr>
            </a:tbl>
          </a:graphicData>
        </a:graphic>
      </p:graphicFrame>
      <p:sp>
        <p:nvSpPr>
          <p:cNvPr id="12" name="Content Placeholder 2"/>
          <p:cNvSpPr txBox="1"/>
          <p:nvPr/>
        </p:nvSpPr>
        <p:spPr>
          <a:xfrm>
            <a:off x="2284413" y="1782763"/>
            <a:ext cx="7886700" cy="1443037"/>
          </a:xfrm>
          <a:prstGeom prst="rect">
            <a:avLst/>
          </a:prstGeom>
        </p:spPr>
        <p:txBody>
          <a:bodyPr lIns="68580" tIns="34290" rIns="68580" bIns="3429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defRPr/>
            </a:pPr>
            <a:endParaRPr lang="en-US" sz="1350">
              <a:latin typeface="Times New Roman" panose="02020603050405020304" pitchFamily="18" charset="0"/>
              <a:cs typeface="Times New Roman" panose="02020603050405020304" pitchFamily="18" charset="0"/>
            </a:endParaRPr>
          </a:p>
        </p:txBody>
      </p:sp>
      <p:sp>
        <p:nvSpPr>
          <p:cNvPr id="30746" name="Rectangle 12"/>
          <p:cNvSpPr>
            <a:spLocks noChangeArrowheads="1"/>
          </p:cNvSpPr>
          <p:nvPr/>
        </p:nvSpPr>
        <p:spPr bwMode="auto">
          <a:xfrm>
            <a:off x="838200" y="990600"/>
            <a:ext cx="10626725" cy="188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14630" indent="-21463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lnSpc>
                <a:spcPct val="150000"/>
              </a:lnSpc>
              <a:spcBef>
                <a:spcPct val="0"/>
              </a:spcBef>
            </a:pPr>
            <a:r>
              <a:rPr lang="en-US" altLang="en-US" sz="2000">
                <a:solidFill>
                  <a:srgbClr val="51565E"/>
                </a:solidFill>
                <a:latin typeface="Roboto" panose="02000000000000000000" pitchFamily="2" charset="0"/>
              </a:rPr>
              <a:t>Data is getting generated at a massive rate, by the minute. Organizations, on the other hand, are trying to explore every opportunity to make sense of this data. </a:t>
            </a:r>
          </a:p>
          <a:p>
            <a:pPr algn="just">
              <a:lnSpc>
                <a:spcPct val="150000"/>
              </a:lnSpc>
              <a:spcBef>
                <a:spcPct val="0"/>
              </a:spcBef>
            </a:pPr>
            <a:r>
              <a:rPr lang="en-US" altLang="en-US" sz="2000">
                <a:solidFill>
                  <a:srgbClr val="51565E"/>
                </a:solidFill>
                <a:latin typeface="Roboto" panose="02000000000000000000" pitchFamily="2" charset="0"/>
              </a:rPr>
              <a:t>This is where Data analytics has become crucial in running a business successfully. It is commonly used in companies to drive profit and business growth</a:t>
            </a:r>
            <a:endParaRPr lang="en-US" altLang="en-US" sz="2000">
              <a:latin typeface="Times New Roman" panose="02020603050405020304" pitchFamily="18" charset="0"/>
              <a:cs typeface="Times New Roman" panose="02020603050405020304" pitchFamily="18" charset="0"/>
            </a:endParaRPr>
          </a:p>
        </p:txBody>
      </p:sp>
      <p:sp>
        <p:nvSpPr>
          <p:cNvPr id="2" name="Footer Placeholder 1"/>
          <p:cNvSpPr>
            <a:spLocks noGrp="1"/>
          </p:cNvSpPr>
          <p:nvPr>
            <p:ph type="ftr" sz="quarter" idx="11"/>
          </p:nvPr>
        </p:nvSpPr>
        <p:spPr>
          <a:xfrm>
            <a:off x="3352800" y="6356350"/>
            <a:ext cx="6172200" cy="365125"/>
          </a:xfrm>
        </p:spPr>
        <p:txBody>
          <a:bodyPr/>
          <a:lstStyle/>
          <a:p>
            <a:pPr>
              <a:defRPr/>
            </a:pPr>
            <a:r>
              <a:rPr lang="en-US" err="1"/>
              <a:t>Mr. Raj u  UNIT-2 ACSAI0617 Programming For Data Analytics</a:t>
            </a:r>
            <a:endParaRPr lang="en-US"/>
          </a:p>
        </p:txBody>
      </p:sp>
      <p:sp>
        <p:nvSpPr>
          <p:cNvPr id="30748"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277FCEA-F155-7642-A36C-58097F1F4188}" type="slidenum">
              <a:rPr lang="en-US" altLang="en-US" sz="1200" smtClean="0">
                <a:solidFill>
                  <a:srgbClr val="898989"/>
                </a:solidFill>
              </a:rPr>
              <a:t>26</a:t>
            </a:fld>
            <a:endParaRPr lang="en-US" altLang="en-US" sz="1200">
              <a:solidFill>
                <a:srgbClr val="898989"/>
              </a:solidFill>
            </a:endParaRPr>
          </a:p>
        </p:txBody>
      </p:sp>
      <p:sp>
        <p:nvSpPr>
          <p:cNvPr id="13"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2800" b="1">
                <a:latin typeface="Times New Roman" panose="02020603050405020304" pitchFamily="18" charset="0"/>
                <a:cs typeface="Times New Roman" panose="02020603050405020304" pitchFamily="18" charset="0"/>
              </a:rPr>
              <a:t>About the Subject with videos</a:t>
            </a:r>
            <a:endParaRPr lang="en-IN" sz="2800" b="1">
              <a:latin typeface="Times New Roman" panose="02020603050405020304" pitchFamily="18" charset="0"/>
              <a:cs typeface="Times New Roman" panose="02020603050405020304" pitchFamily="18" charset="0"/>
            </a:endParaRPr>
          </a:p>
        </p:txBody>
      </p:sp>
      <p:pic>
        <p:nvPicPr>
          <p:cNvPr id="30750" name="Picture 14" descr="NIE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2"/>
          <p:cNvSpPr>
            <a:spLocks noGrp="1"/>
          </p:cNvSpPr>
          <p:nvPr>
            <p:ph idx="1"/>
          </p:nvPr>
        </p:nvSpPr>
        <p:spPr>
          <a:xfrm>
            <a:off x="508000" y="1143000"/>
            <a:ext cx="11176000" cy="5180013"/>
          </a:xfrm>
        </p:spPr>
        <p:txBody>
          <a:bodyPr/>
          <a:lstStyle/>
          <a:p>
            <a:r>
              <a:rPr lang="en-IN" sz="2400">
                <a:latin typeface="Times New Roman" panose="02020603050405020304" pitchFamily="18" charset="0"/>
                <a:cs typeface="Times New Roman" panose="02020603050405020304" pitchFamily="18" charset="0"/>
              </a:rPr>
              <a:t>Built-in functions</a:t>
            </a:r>
          </a:p>
          <a:p>
            <a:r>
              <a:rPr lang="en-IN" sz="2400">
                <a:latin typeface="Times New Roman" panose="02020603050405020304" pitchFamily="18" charset="0"/>
                <a:cs typeface="Times New Roman" panose="02020603050405020304" pitchFamily="18" charset="0"/>
              </a:rPr>
              <a:t>Data Objects-Data Types &amp; Data Structure</a:t>
            </a:r>
          </a:p>
          <a:p>
            <a:r>
              <a:rPr lang="en-IN" sz="2400">
                <a:latin typeface="Times New Roman" panose="02020603050405020304" pitchFamily="18" charset="0"/>
                <a:cs typeface="Times New Roman" panose="02020603050405020304" pitchFamily="18" charset="0"/>
              </a:rPr>
              <a:t>Structure of Data Items</a:t>
            </a:r>
          </a:p>
          <a:p>
            <a:r>
              <a:rPr lang="en-IN" sz="2400">
                <a:latin typeface="Times New Roman" panose="02020603050405020304" pitchFamily="18" charset="0"/>
                <a:cs typeface="Times New Roman" panose="02020603050405020304" pitchFamily="18" charset="0"/>
              </a:rPr>
              <a:t>Manipulating and Processing Data in R using </a:t>
            </a:r>
            <a:r>
              <a:rPr lang="en-IN" sz="2400" err="1">
                <a:latin typeface="Times New Roman" panose="02020603050405020304" pitchFamily="18" charset="0"/>
                <a:cs typeface="Times New Roman" panose="02020603050405020304" pitchFamily="18" charset="0"/>
              </a:rPr>
              <a:t>Dplyr</a:t>
            </a:r>
            <a:r>
              <a:rPr lang="en-IN" sz="2400">
                <a:latin typeface="Times New Roman" panose="02020603050405020304" pitchFamily="18" charset="0"/>
                <a:cs typeface="Times New Roman" panose="02020603050405020304" pitchFamily="18" charset="0"/>
              </a:rPr>
              <a:t> package &amp; </a:t>
            </a:r>
            <a:r>
              <a:rPr lang="en-IN" sz="2400" err="1">
                <a:latin typeface="Times New Roman" panose="02020603050405020304" pitchFamily="18" charset="0"/>
                <a:cs typeface="Times New Roman" panose="02020603050405020304" pitchFamily="18" charset="0"/>
              </a:rPr>
              <a:t>Stringr</a:t>
            </a:r>
            <a:r>
              <a:rPr lang="en-IN" sz="2400">
                <a:latin typeface="Times New Roman" panose="02020603050405020304" pitchFamily="18" charset="0"/>
                <a:cs typeface="Times New Roman" panose="02020603050405020304" pitchFamily="18" charset="0"/>
              </a:rPr>
              <a:t> package</a:t>
            </a:r>
          </a:p>
          <a:p>
            <a:r>
              <a:rPr lang="en-IN" sz="2400">
                <a:latin typeface="Times New Roman" panose="02020603050405020304" pitchFamily="18" charset="0"/>
                <a:cs typeface="Times New Roman" panose="02020603050405020304" pitchFamily="18" charset="0"/>
              </a:rPr>
              <a:t>Building R Packages</a:t>
            </a:r>
          </a:p>
          <a:p>
            <a:r>
              <a:rPr lang="en-IN" sz="2400">
                <a:latin typeface="Times New Roman" panose="02020603050405020304" pitchFamily="18" charset="0"/>
                <a:cs typeface="Times New Roman" panose="02020603050405020304" pitchFamily="18" charset="0"/>
              </a:rPr>
              <a:t>Running and Manipulating Packages</a:t>
            </a:r>
          </a:p>
          <a:p>
            <a:r>
              <a:rPr lang="en-IN" sz="2400">
                <a:latin typeface="Times New Roman" panose="02020603050405020304" pitchFamily="18" charset="0"/>
                <a:cs typeface="Times New Roman" panose="02020603050405020304" pitchFamily="18" charset="0"/>
              </a:rPr>
              <a:t>data import and export</a:t>
            </a:r>
          </a:p>
          <a:p>
            <a:r>
              <a:rPr lang="en-IN" sz="2400">
                <a:latin typeface="Times New Roman" panose="02020603050405020304" pitchFamily="18" charset="0"/>
                <a:cs typeface="Times New Roman" panose="02020603050405020304" pitchFamily="18" charset="0"/>
              </a:rPr>
              <a:t>attribute and data types</a:t>
            </a:r>
          </a:p>
          <a:p>
            <a:r>
              <a:rPr lang="en-IN" sz="2400">
                <a:latin typeface="Times New Roman" panose="02020603050405020304" pitchFamily="18" charset="0"/>
                <a:cs typeface="Times New Roman" panose="02020603050405020304" pitchFamily="18" charset="0"/>
              </a:rPr>
              <a:t>descriptive statistics</a:t>
            </a:r>
          </a:p>
          <a:p>
            <a:r>
              <a:rPr lang="en-IN" sz="2400">
                <a:latin typeface="Times New Roman" panose="02020603050405020304" pitchFamily="18" charset="0"/>
                <a:cs typeface="Times New Roman" panose="02020603050405020304" pitchFamily="18" charset="0"/>
              </a:rPr>
              <a:t>exploratory data analysis</a:t>
            </a:r>
          </a:p>
          <a:p>
            <a:r>
              <a:rPr lang="en-IN" sz="2400">
                <a:latin typeface="Times New Roman" panose="02020603050405020304" pitchFamily="18" charset="0"/>
                <a:cs typeface="Times New Roman" panose="02020603050405020304" pitchFamily="18" charset="0"/>
              </a:rPr>
              <a:t>Flex dashboard and R-shiny. </a:t>
            </a:r>
            <a:r>
              <a:rPr lang="en-US" altLang="en-US" sz="2400">
                <a:latin typeface="Times New Roman" panose="02020603050405020304" pitchFamily="18" charset="0"/>
                <a:cs typeface="Times New Roman" panose="02020603050405020304" pitchFamily="18" charset="0"/>
              </a:rPr>
              <a:t> </a:t>
            </a:r>
          </a:p>
        </p:txBody>
      </p:sp>
      <p:sp>
        <p:nvSpPr>
          <p:cNvPr id="6" name="Date Placeholder 5"/>
          <p:cNvSpPr>
            <a:spLocks noGrp="1"/>
          </p:cNvSpPr>
          <p:nvPr>
            <p:ph type="dt" sz="quarter" idx="10"/>
          </p:nvPr>
        </p:nvSpPr>
        <p:spPr/>
        <p:txBody>
          <a:bodyPr/>
          <a:lstStyle/>
          <a:p>
            <a:pPr>
              <a:defRPr/>
            </a:pPr>
            <a:fld id="{8673A51C-ACF9-3941-9546-335FF8BAA5B6}" type="datetime1">
              <a:rPr lang="en-US" smtClean="0"/>
              <a:t>2/28/2025</a:t>
            </a:fld>
            <a:endParaRPr lang="en-US"/>
          </a:p>
        </p:txBody>
      </p:sp>
      <p:sp>
        <p:nvSpPr>
          <p:cNvPr id="31748" name="Slide Number Placeholder 6"/>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1364C2B-5767-6B4C-8940-C4135D5D76FD}" type="slidenum">
              <a:rPr lang="en-US" altLang="en-US" sz="1200" smtClean="0">
                <a:solidFill>
                  <a:srgbClr val="898989"/>
                </a:solidFill>
              </a:rPr>
              <a:t>27</a:t>
            </a:fld>
            <a:endParaRPr lang="en-US" altLang="en-US" sz="1200">
              <a:solidFill>
                <a:srgbClr val="898989"/>
              </a:solidFill>
            </a:endParaRPr>
          </a:p>
        </p:txBody>
      </p:sp>
      <p:sp>
        <p:nvSpPr>
          <p:cNvPr id="8" name="Title 1"/>
          <p:cNvSpPr txBox="1"/>
          <p:nvPr/>
        </p:nvSpPr>
        <p:spPr>
          <a:xfrm>
            <a:off x="2235200" y="0"/>
            <a:ext cx="9956800" cy="8382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eaLnBrk="1" fontAlgn="auto" hangingPunct="1">
              <a:spcAft>
                <a:spcPts val="0"/>
              </a:spcAft>
              <a:defRPr/>
            </a:pPr>
            <a:r>
              <a:rPr lang="en-US" sz="3000" b="1"/>
              <a:t>UNIT CONTENT</a:t>
            </a:r>
          </a:p>
        </p:txBody>
      </p:sp>
      <p:sp>
        <p:nvSpPr>
          <p:cNvPr id="11" name="Footer Placeholder 4"/>
          <p:cNvSpPr>
            <a:spLocks noGrp="1"/>
          </p:cNvSpPr>
          <p:nvPr>
            <p:ph type="ftr" sz="quarter" idx="11"/>
          </p:nvPr>
        </p:nvSpPr>
        <p:spPr>
          <a:xfrm>
            <a:off x="2819400" y="6356350"/>
            <a:ext cx="7239000" cy="501650"/>
          </a:xfrm>
        </p:spPr>
        <p:txBody>
          <a:bodyPr/>
          <a:lstStyle/>
          <a:p>
            <a:pPr>
              <a:defRPr/>
            </a:pPr>
            <a:r>
              <a:rPr lang="en-US" err="1"/>
              <a:t>Mr. Raj u  UNIT-2 ACSAI0617 Programming For Data Analytics</a:t>
            </a:r>
            <a:endParaRPr lang="en-US"/>
          </a:p>
        </p:txBody>
      </p:sp>
      <p:pic>
        <p:nvPicPr>
          <p:cNvPr id="3175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133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AE42A7F6-A5AE-0A43-9301-067A3B0CC8C8}" type="datetime1">
              <a:rPr lang="en-US" smtClean="0"/>
              <a:t>2/28/2025</a:t>
            </a:fld>
            <a:endParaRPr lang="en-US"/>
          </a:p>
        </p:txBody>
      </p:sp>
      <p:sp>
        <p:nvSpPr>
          <p:cNvPr id="5" name="Footer Placeholder 4"/>
          <p:cNvSpPr>
            <a:spLocks noGrp="1"/>
          </p:cNvSpPr>
          <p:nvPr>
            <p:ph type="ftr" sz="quarter" idx="11"/>
          </p:nvPr>
        </p:nvSpPr>
        <p:spPr>
          <a:xfrm>
            <a:off x="3048000" y="6356350"/>
            <a:ext cx="6149975" cy="365125"/>
          </a:xfrm>
        </p:spPr>
        <p:txBody>
          <a:bodyPr/>
          <a:lstStyle/>
          <a:p>
            <a:pPr>
              <a:defRPr/>
            </a:pPr>
            <a:r>
              <a:rPr lang="en-US" err="1"/>
              <a:t>Mr. Raj u  UNIT-2 ACSAI0617 Programming For Data Analytics</a:t>
            </a:r>
            <a:endParaRPr lang="en-US"/>
          </a:p>
        </p:txBody>
      </p:sp>
      <p:sp>
        <p:nvSpPr>
          <p:cNvPr id="33796"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F570E48-33DA-CE4B-8288-59B8D5C9E359}" type="slidenum">
              <a:rPr lang="en-US" altLang="en-US" sz="1200" smtClean="0">
                <a:solidFill>
                  <a:srgbClr val="898989"/>
                </a:solidFill>
              </a:rPr>
              <a:t>28</a:t>
            </a:fld>
            <a:endParaRPr lang="en-US" altLang="en-US" sz="1200">
              <a:solidFill>
                <a:srgbClr val="898989"/>
              </a:solidFill>
            </a:endParaRPr>
          </a:p>
        </p:txBody>
      </p:sp>
      <p:sp>
        <p:nvSpPr>
          <p:cNvPr id="9" name="Content Placeholder 2"/>
          <p:cNvSpPr>
            <a:spLocks noGrp="1"/>
          </p:cNvSpPr>
          <p:nvPr>
            <p:ph idx="1"/>
          </p:nvPr>
        </p:nvSpPr>
        <p:spPr>
          <a:xfrm>
            <a:off x="838200" y="1508125"/>
            <a:ext cx="10515600" cy="4724400"/>
          </a:xfrm>
        </p:spPr>
        <p:txBody>
          <a:bodyPr/>
          <a:lstStyle/>
          <a:p>
            <a:pPr algn="just" eaLnBrk="1" hangingPunct="1">
              <a:lnSpc>
                <a:spcPct val="150000"/>
              </a:lnSpc>
              <a:defRPr/>
            </a:pPr>
            <a:r>
              <a:rPr lang="en-US" altLang="en-US" sz="2400"/>
              <a:t>Learn </a:t>
            </a:r>
            <a:r>
              <a:rPr lang="en-IN" sz="2400"/>
              <a:t>Programming Graphical User Interfaces with R introduces each of the major R packages for GUI programming: </a:t>
            </a:r>
          </a:p>
          <a:p>
            <a:pPr algn="just" eaLnBrk="1" hangingPunct="1">
              <a:lnSpc>
                <a:spcPct val="150000"/>
              </a:lnSpc>
              <a:defRPr/>
            </a:pPr>
            <a:r>
              <a:rPr lang="en-IN" sz="2400"/>
              <a:t>RGtk2, </a:t>
            </a:r>
            <a:r>
              <a:rPr lang="en-IN" sz="2400" err="1"/>
              <a:t>qtbase</a:t>
            </a:r>
            <a:r>
              <a:rPr lang="en-IN" sz="2400"/>
              <a:t>, </a:t>
            </a:r>
            <a:r>
              <a:rPr lang="en-IN" sz="2400" err="1"/>
              <a:t>Tcl</a:t>
            </a:r>
            <a:r>
              <a:rPr lang="en-IN" sz="2400"/>
              <a:t>/Tk, and </a:t>
            </a:r>
            <a:r>
              <a:rPr lang="en-IN" sz="2400" err="1"/>
              <a:t>gWidgets</a:t>
            </a:r>
            <a:r>
              <a:rPr lang="en-IN" sz="2400"/>
              <a:t>.</a:t>
            </a:r>
            <a:endParaRPr lang="en-US" altLang="en-US" sz="2400"/>
          </a:p>
        </p:txBody>
      </p:sp>
      <p:pic>
        <p:nvPicPr>
          <p:cNvPr id="3379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Unit Objectives</a:t>
            </a:r>
            <a:endParaRPr lang="en-IN" sz="3200" b="1">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ox(in)">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box(in)">
                                      <p:cBhvr>
                                        <p:cTn id="12"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Content Placeholder 2"/>
          <p:cNvSpPr>
            <a:spLocks noGrp="1"/>
          </p:cNvSpPr>
          <p:nvPr>
            <p:ph idx="1"/>
          </p:nvPr>
        </p:nvSpPr>
        <p:spPr>
          <a:xfrm>
            <a:off x="838200" y="1447800"/>
            <a:ext cx="10210800" cy="3886200"/>
          </a:xfrm>
        </p:spPr>
        <p:txBody>
          <a:bodyPr/>
          <a:lstStyle/>
          <a:p>
            <a:r>
              <a:rPr lang="en-US" altLang="en-US" sz="2400"/>
              <a:t>Study </a:t>
            </a:r>
            <a:r>
              <a:rPr lang="en-IN" sz="2400"/>
              <a:t> how-to guide for developing GUIs within R</a:t>
            </a:r>
          </a:p>
          <a:p>
            <a:r>
              <a:rPr lang="en-IN" sz="2400"/>
              <a:t>The fundamentals for users with limited knowledge of programming within R and other languages</a:t>
            </a:r>
          </a:p>
          <a:p>
            <a:r>
              <a:rPr lang="en-IN" sz="2400"/>
              <a:t>GUI design for specific functions or as learning tools</a:t>
            </a:r>
            <a:r>
              <a:rPr lang="en-US" sz="2400">
                <a:latin typeface="Times New Roman" panose="02020603050405020304" pitchFamily="18" charset="0"/>
                <a:cs typeface="Times New Roman" panose="02020603050405020304" pitchFamily="18" charset="0"/>
              </a:rPr>
              <a:t>.</a:t>
            </a:r>
            <a:endParaRPr lang="en-IN" sz="2400"/>
          </a:p>
          <a:p>
            <a:pPr marL="0" indent="0" algn="just" eaLnBrk="1" hangingPunct="1">
              <a:lnSpc>
                <a:spcPct val="150000"/>
              </a:lnSpc>
              <a:buNone/>
            </a:pPr>
            <a:endParaRPr lang="en-US" altLang="en-US" sz="2400"/>
          </a:p>
        </p:txBody>
      </p:sp>
      <p:sp>
        <p:nvSpPr>
          <p:cNvPr id="4" name="Date Placeholder 3"/>
          <p:cNvSpPr>
            <a:spLocks noGrp="1"/>
          </p:cNvSpPr>
          <p:nvPr>
            <p:ph type="dt" sz="quarter" idx="10"/>
          </p:nvPr>
        </p:nvSpPr>
        <p:spPr/>
        <p:txBody>
          <a:bodyPr/>
          <a:lstStyle/>
          <a:p>
            <a:pPr>
              <a:defRPr/>
            </a:pPr>
            <a:fld id="{7CCD212A-15CB-9E44-9CC3-7866C0ED392C}" type="datetime1">
              <a:rPr lang="en-US" smtClean="0"/>
              <a:t>2/28/2025</a:t>
            </a:fld>
            <a:endParaRPr lang="en-US"/>
          </a:p>
        </p:txBody>
      </p:sp>
      <p:sp>
        <p:nvSpPr>
          <p:cNvPr id="5" name="Footer Placeholder 4"/>
          <p:cNvSpPr>
            <a:spLocks noGrp="1"/>
          </p:cNvSpPr>
          <p:nvPr>
            <p:ph type="ftr" sz="quarter" idx="11"/>
          </p:nvPr>
        </p:nvSpPr>
        <p:spPr>
          <a:xfrm>
            <a:off x="2743200" y="6248400"/>
            <a:ext cx="7239000" cy="365125"/>
          </a:xfrm>
        </p:spPr>
        <p:txBody>
          <a:bodyPr/>
          <a:lstStyle/>
          <a:p>
            <a:pPr>
              <a:defRPr/>
            </a:pPr>
            <a:r>
              <a:rPr lang="en-US" err="1"/>
              <a:t>Mr. Raj u  UNIT-2 ACSAI0617 Programming For Data Analytics</a:t>
            </a:r>
            <a:endParaRPr lang="en-US"/>
          </a:p>
        </p:txBody>
      </p:sp>
      <p:sp>
        <p:nvSpPr>
          <p:cNvPr id="34821"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7A35DAF-C413-1545-9747-4FA96EA7C791}" type="slidenum">
              <a:rPr lang="en-US" altLang="en-US" sz="1200" smtClean="0">
                <a:solidFill>
                  <a:srgbClr val="898989"/>
                </a:solidFill>
              </a:rPr>
              <a:t>29</a:t>
            </a:fld>
            <a:endParaRPr lang="en-US" altLang="en-US" sz="1200">
              <a:solidFill>
                <a:srgbClr val="898989"/>
              </a:solidFill>
            </a:endParaRPr>
          </a:p>
        </p:txBody>
      </p:sp>
      <p:sp>
        <p:nvSpPr>
          <p:cNvPr id="9" name="Title 1"/>
          <p:cNvSpPr txBox="1"/>
          <p:nvPr/>
        </p:nvSpPr>
        <p:spPr>
          <a:xfrm>
            <a:off x="1787525" y="0"/>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Topic Objectives</a:t>
            </a:r>
            <a:endParaRPr lang="en-IN" sz="3200" b="1">
              <a:latin typeface="Times New Roman" panose="02020603050405020304" pitchFamily="18" charset="0"/>
              <a:cs typeface="Times New Roman" panose="02020603050405020304" pitchFamily="18" charset="0"/>
            </a:endParaRPr>
          </a:p>
        </p:txBody>
      </p:sp>
      <p:pic>
        <p:nvPicPr>
          <p:cNvPr id="34823" name="Picture 9"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box(in)">
                                      <p:cBhvr>
                                        <p:cTn id="7" dur="500"/>
                                        <p:tgtEl>
                                          <p:spTgt spid="40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098">
                                            <p:txEl>
                                              <p:pRg st="1" end="1"/>
                                            </p:txEl>
                                          </p:spTgt>
                                        </p:tgtEl>
                                        <p:attrNameLst>
                                          <p:attrName>style.visibility</p:attrName>
                                        </p:attrNameLst>
                                      </p:cBhvr>
                                      <p:to>
                                        <p:strVal val="visible"/>
                                      </p:to>
                                    </p:set>
                                    <p:animEffect transition="in" filter="box(in)">
                                      <p:cBhvr>
                                        <p:cTn id="12" dur="500"/>
                                        <p:tgtEl>
                                          <p:spTgt spid="40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4098">
                                            <p:txEl>
                                              <p:pRg st="2" end="2"/>
                                            </p:txEl>
                                          </p:spTgt>
                                        </p:tgtEl>
                                        <p:attrNameLst>
                                          <p:attrName>style.visibility</p:attrName>
                                        </p:attrNameLst>
                                      </p:cBhvr>
                                      <p:to>
                                        <p:strVal val="visible"/>
                                      </p:to>
                                    </p:set>
                                    <p:animEffect transition="in" filter="box(in)">
                                      <p:cBhvr>
                                        <p:cTn id="17" dur="500"/>
                                        <p:tgtEl>
                                          <p:spTgt spid="409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10744200" cy="5334000"/>
          </a:xfrm>
        </p:spPr>
        <p:txBody>
          <a:bodyPr vert="horz" wrap="square" lIns="91440" tIns="45720" rIns="91440" bIns="45720" numCol="1" anchor="t" anchorCtr="0" compatLnSpc="1">
            <a:noAutofit/>
          </a:bodyPr>
          <a:lstStyle/>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Name of Subject with code, Course and Subject Teacher</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Brief Introduction of Faculty member with Photograph</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Evaluation Scheme</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Subject Syllabus</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Branch wise Applications</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Course Objective (Point wise)</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Course Outcomes (COs)</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Program Outcomes only heading (POs)</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COs and POs Mapping</a:t>
            </a:r>
          </a:p>
          <a:p>
            <a:pPr marL="457200" marR="0" lvl="0" indent="-457200" algn="l" defTabSz="914400" rtl="0" eaLnBrk="0" fontAlgn="base" latinLnBrk="0" hangingPunct="0">
              <a:lnSpc>
                <a:spcPct val="100000"/>
              </a:lnSpc>
              <a:spcBef>
                <a:spcPct val="20000"/>
              </a:spcBef>
              <a:spcAft>
                <a:spcPct val="0"/>
              </a:spcAft>
              <a:buClrTx/>
              <a:buSzTx/>
              <a:buFont typeface="+mj-lt"/>
              <a:buAutoNum type="arabicPeriod"/>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Program Specific Outcomes (PSOs)</a:t>
            </a: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4" name="Date Placeholder 3"/>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48F1416C-05CF-4C38-9D4C-61E92841E860}"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11"/>
          </p:nvPr>
        </p:nvSpPr>
        <p:spPr>
          <a:xfrm>
            <a:off x="4038600" y="6356350"/>
            <a:ext cx="4846638" cy="365125"/>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7172" name="Slide Number Placeholder 1"/>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3</a:t>
            </a:fld>
            <a:endParaRPr lang="en-US" altLang="en-US" sz="1200">
              <a:solidFill>
                <a:srgbClr val="898989"/>
              </a:solidFill>
              <a:latin typeface="Calibri" panose="020F0502020204030204" pitchFamily="34" charset="0"/>
              <a:ea typeface="Arial" panose="020B0604020202020204" pitchFamily="34" charset="0"/>
            </a:endParaRPr>
          </a:p>
        </p:txBody>
      </p:sp>
      <p:pic>
        <p:nvPicPr>
          <p:cNvPr id="7173" name="Picture 14" descr="NIET"/>
          <p:cNvPicPr>
            <a:picLocks noChangeAspect="1"/>
          </p:cNvPicPr>
          <p:nvPr/>
        </p:nvPicPr>
        <p:blipFill>
          <a:blip r:embed="rId2"/>
          <a:stretch>
            <a:fillRect/>
          </a:stretch>
        </p:blipFill>
        <p:spPr>
          <a:xfrm>
            <a:off x="0" y="14288"/>
            <a:ext cx="1581150" cy="847725"/>
          </a:xfrm>
          <a:prstGeom prst="rect">
            <a:avLst/>
          </a:prstGeom>
          <a:noFill/>
          <a:ln w="9525">
            <a:noFill/>
          </a:ln>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US"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  Table of Contents</a:t>
            </a:r>
            <a:endParaRPr kumimoji="0" lang="en-IN"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2"/>
          <p:cNvSpPr>
            <a:spLocks noGrp="1"/>
          </p:cNvSpPr>
          <p:nvPr>
            <p:ph idx="1"/>
          </p:nvPr>
        </p:nvSpPr>
        <p:spPr>
          <a:xfrm>
            <a:off x="685800" y="914400"/>
            <a:ext cx="10896600" cy="5408613"/>
          </a:xfrm>
        </p:spPr>
        <p:txBody>
          <a:bodyPr/>
          <a:lstStyle/>
          <a:p>
            <a:pPr marL="457200" indent="-457200" algn="just">
              <a:buFont typeface="Arial" panose="020B0604020202020204" pitchFamily="34" charset="0"/>
              <a:buNone/>
              <a:defRPr/>
            </a:pPr>
            <a:r>
              <a:rPr lang="en-US" sz="2400" b="1">
                <a:latin typeface="+mj-lt"/>
                <a:cs typeface="Times New Roman" panose="02020603050405020304" pitchFamily="18" charset="0"/>
              </a:rPr>
              <a:t>   What is R?</a:t>
            </a:r>
          </a:p>
          <a:p>
            <a:pPr algn="just">
              <a:defRPr/>
            </a:pPr>
            <a:r>
              <a:rPr lang="en-IN" sz="2400" b="0" i="0">
                <a:solidFill>
                  <a:srgbClr val="000000"/>
                </a:solidFill>
                <a:effectLst/>
              </a:rPr>
              <a:t>R is an open source programming language and software environment for statistical computing and graphics. It consists of a language together with a run-time environment with a debugger, graphics, access to system functions, and scripting.</a:t>
            </a:r>
          </a:p>
          <a:p>
            <a:pPr algn="just">
              <a:defRPr/>
            </a:pPr>
            <a:r>
              <a:rPr lang="en-IN" sz="2400" b="0" i="0">
                <a:solidFill>
                  <a:srgbClr val="000000"/>
                </a:solidFill>
                <a:effectLst/>
              </a:rPr>
              <a:t>R is an implementation of the S programming language, developed by Bell Laboratories, adding lexical scoping semantics. R offers a wide variety of statistical and graphical techniques including time series analysis, linear and nonlinear modelling, classical statistical tests, classification, clustering, and more). </a:t>
            </a:r>
          </a:p>
          <a:p>
            <a:pPr algn="just"/>
            <a:r>
              <a:rPr lang="en-IN" sz="2400" b="0" i="0">
                <a:solidFill>
                  <a:srgbClr val="000000"/>
                </a:solidFill>
                <a:effectLst/>
              </a:rPr>
              <a:t>Many statisticians and data scientists use R with the command line.</a:t>
            </a:r>
          </a:p>
          <a:p>
            <a:pPr marL="0" indent="0">
              <a:buNone/>
              <a:defRPr/>
            </a:pPr>
            <a:endParaRPr lang="en-IN" sz="2400" b="0" i="0">
              <a:solidFill>
                <a:srgbClr val="000000"/>
              </a:solidFill>
              <a:effectLst/>
            </a:endParaRPr>
          </a:p>
          <a:p>
            <a:pPr marL="0" indent="0">
              <a:buNone/>
              <a:defRPr/>
            </a:pPr>
            <a:endParaRPr lang="en-IN" sz="2400">
              <a:solidFill>
                <a:srgbClr val="000000"/>
              </a:solidFill>
            </a:endParaRPr>
          </a:p>
          <a:p>
            <a:pPr marL="0" indent="0">
              <a:buNone/>
              <a:defRPr/>
            </a:pPr>
            <a:endParaRPr lang="en-IN" sz="2400" b="0" i="0">
              <a:solidFill>
                <a:srgbClr val="000000"/>
              </a:solidFill>
              <a:effectLst/>
            </a:endParaRPr>
          </a:p>
          <a:p>
            <a:pPr marL="0" indent="0">
              <a:buNone/>
              <a:defRPr/>
            </a:pPr>
            <a:endParaRPr lang="en-IN" sz="2400">
              <a:solidFill>
                <a:srgbClr val="000000"/>
              </a:solidFill>
            </a:endParaRPr>
          </a:p>
          <a:p>
            <a:pPr marL="0" indent="0">
              <a:buNone/>
              <a:defRPr/>
            </a:pPr>
            <a:endParaRPr lang="en-IN" sz="2400" b="0" i="0">
              <a:solidFill>
                <a:srgbClr val="000000"/>
              </a:solidFill>
              <a:effectLst/>
            </a:endParaRPr>
          </a:p>
          <a:p>
            <a:pPr marL="0" indent="0">
              <a:buNone/>
              <a:defRPr/>
            </a:pPr>
            <a:endParaRPr lang="en-IN" sz="2400" b="0" i="0">
              <a:solidFill>
                <a:srgbClr val="000000"/>
              </a:solidFill>
              <a:effectLst/>
            </a:endParaRPr>
          </a:p>
          <a:p>
            <a:pPr marL="0" indent="0">
              <a:buNone/>
              <a:defRPr/>
            </a:pPr>
            <a:endParaRPr lang="en-IN" sz="2400">
              <a:solidFill>
                <a:srgbClr val="000000"/>
              </a:solidFill>
              <a:cs typeface="Times New Roman" panose="02020603050405020304" pitchFamily="18" charset="0"/>
            </a:endParaRPr>
          </a:p>
          <a:p>
            <a:pPr>
              <a:defRPr/>
            </a:pPr>
            <a:r>
              <a:rPr lang="en-US" sz="2400" b="1">
                <a:latin typeface="Times New Roman" panose="02020603050405020304" pitchFamily="18" charset="0"/>
                <a:cs typeface="Times New Roman" panose="02020603050405020304" pitchFamily="18" charset="0"/>
              </a:rPr>
              <a:t>What is GUI(Graphical User Interface)?</a:t>
            </a:r>
          </a:p>
          <a:p>
            <a:pPr>
              <a:defRPr/>
            </a:pPr>
            <a:endParaRPr lang="en-US" sz="2400" b="1">
              <a:latin typeface="Times New Roman" panose="02020603050405020304" pitchFamily="18" charset="0"/>
              <a:cs typeface="Times New Roman" panose="02020603050405020304" pitchFamily="18" charset="0"/>
            </a:endParaRPr>
          </a:p>
          <a:p>
            <a:pPr marL="0" indent="0">
              <a:buNone/>
              <a:defRPr/>
            </a:pPr>
            <a:endParaRPr lang="en-US" sz="2400">
              <a:cs typeface="Times New Roman" panose="02020603050405020304" pitchFamily="18" charset="0"/>
            </a:endParaRPr>
          </a:p>
        </p:txBody>
      </p:sp>
      <p:sp>
        <p:nvSpPr>
          <p:cNvPr id="6" name="Date Placeholder 5"/>
          <p:cNvSpPr>
            <a:spLocks noGrp="1"/>
          </p:cNvSpPr>
          <p:nvPr>
            <p:ph type="dt" sz="quarter" idx="10"/>
          </p:nvPr>
        </p:nvSpPr>
        <p:spPr/>
        <p:txBody>
          <a:bodyPr/>
          <a:lstStyle/>
          <a:p>
            <a:pPr>
              <a:defRPr/>
            </a:pPr>
            <a:fld id="{ECE808D3-6391-CB42-94B8-D7F6594D21C6}" type="datetime1">
              <a:rPr lang="en-US" smtClean="0"/>
              <a:t>2/28/2025</a:t>
            </a:fld>
            <a:endParaRPr lang="en-US"/>
          </a:p>
        </p:txBody>
      </p:sp>
      <p:sp>
        <p:nvSpPr>
          <p:cNvPr id="35844" name="Slide Number Placeholder 6"/>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CF4AAF8-E4EC-2541-AF55-01D70AB36E89}" type="slidenum">
              <a:rPr lang="en-US" altLang="en-US" sz="1200" smtClean="0">
                <a:solidFill>
                  <a:srgbClr val="898989"/>
                </a:solidFill>
              </a:rPr>
              <a:t>30</a:t>
            </a:fld>
            <a:endParaRPr lang="en-US" altLang="en-US" sz="1200">
              <a:solidFill>
                <a:srgbClr val="898989"/>
              </a:solidFill>
            </a:endParaRPr>
          </a:p>
        </p:txBody>
      </p:sp>
      <p:sp>
        <p:nvSpPr>
          <p:cNvPr id="8" name="Title 1"/>
          <p:cNvSpPr txBox="1"/>
          <p:nvPr/>
        </p:nvSpPr>
        <p:spPr>
          <a:xfrm>
            <a:off x="2235200" y="0"/>
            <a:ext cx="9956800" cy="8382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eaLnBrk="1" fontAlgn="auto" hangingPunct="1">
              <a:spcAft>
                <a:spcPts val="0"/>
              </a:spcAft>
              <a:defRPr/>
            </a:pPr>
            <a:endParaRPr lang="en-US" sz="3200" b="1">
              <a:latin typeface="+mj-lt"/>
              <a:cs typeface="Times New Roman" panose="02020603050405020304" pitchFamily="18" charset="0"/>
            </a:endParaRPr>
          </a:p>
          <a:p>
            <a:pPr algn="ctr" eaLnBrk="1" fontAlgn="auto" hangingPunct="1">
              <a:spcAft>
                <a:spcPts val="0"/>
              </a:spcAft>
              <a:defRPr/>
            </a:pPr>
            <a:r>
              <a:rPr lang="en-US" sz="3200" b="1">
                <a:latin typeface="+mj-lt"/>
                <a:cs typeface="Times New Roman" panose="02020603050405020304" pitchFamily="18" charset="0"/>
              </a:rPr>
              <a:t>What is R?</a:t>
            </a:r>
          </a:p>
          <a:p>
            <a:pPr algn="ctr" eaLnBrk="1" fontAlgn="auto" hangingPunct="1">
              <a:spcAft>
                <a:spcPts val="0"/>
              </a:spcAft>
              <a:defRPr/>
            </a:pPr>
            <a:endParaRPr lang="en-US" sz="3000" b="1"/>
          </a:p>
        </p:txBody>
      </p:sp>
      <p:sp>
        <p:nvSpPr>
          <p:cNvPr id="11" name="Footer Placeholder 4"/>
          <p:cNvSpPr>
            <a:spLocks noGrp="1"/>
          </p:cNvSpPr>
          <p:nvPr>
            <p:ph type="ftr" sz="quarter" idx="11"/>
          </p:nvPr>
        </p:nvSpPr>
        <p:spPr>
          <a:xfrm>
            <a:off x="2743200" y="6356350"/>
            <a:ext cx="7315200" cy="501650"/>
          </a:xfrm>
        </p:spPr>
        <p:txBody>
          <a:bodyPr/>
          <a:lstStyle/>
          <a:p>
            <a:pPr>
              <a:defRPr/>
            </a:pPr>
            <a:r>
              <a:rPr lang="en-US" err="1"/>
              <a:t>Mr. Raj u  UNIT-2 ACSAI0617 Programming For Data Analytics</a:t>
            </a:r>
            <a:endParaRPr lang="en-US"/>
          </a:p>
        </p:txBody>
      </p:sp>
      <p:pic>
        <p:nvPicPr>
          <p:cNvPr id="35847"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133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3" name="Rectangle 3"/>
          <p:cNvSpPr>
            <a:spLocks noGrp="1" noChangeArrowheads="1"/>
          </p:cNvSpPr>
          <p:nvPr>
            <p:ph idx="1"/>
          </p:nvPr>
        </p:nvSpPr>
        <p:spPr>
          <a:xfrm>
            <a:off x="609600" y="1219200"/>
            <a:ext cx="10896600" cy="4648200"/>
          </a:xfrm>
        </p:spPr>
        <p:txBody>
          <a:bodyPr/>
          <a:lstStyle/>
          <a:p>
            <a:pPr>
              <a:lnSpc>
                <a:spcPct val="80000"/>
              </a:lnSpc>
              <a:buNone/>
              <a:defRPr/>
            </a:pPr>
            <a:r>
              <a:rPr lang="en-IN" sz="2400" b="1">
                <a:latin typeface="Times New Roman" panose="02020603050405020304" pitchFamily="18" charset="0"/>
                <a:cs typeface="Times New Roman" panose="02020603050405020304" pitchFamily="18" charset="0"/>
              </a:rPr>
              <a:t>  What is GUI(Graphical User Interface)?</a:t>
            </a:r>
          </a:p>
          <a:p>
            <a:pPr>
              <a:lnSpc>
                <a:spcPct val="80000"/>
              </a:lnSpc>
              <a:defRPr/>
            </a:pPr>
            <a:endParaRPr lang="en-IN" sz="2400" b="1">
              <a:latin typeface="Times New Roman" panose="02020603050405020304" pitchFamily="18" charset="0"/>
              <a:cs typeface="Times New Roman" panose="02020603050405020304" pitchFamily="18" charset="0"/>
            </a:endParaRPr>
          </a:p>
          <a:p>
            <a:pPr algn="just">
              <a:defRPr/>
            </a:pPr>
            <a:r>
              <a:rPr lang="en-IN" sz="2400" b="0" i="0">
                <a:effectLst/>
              </a:rPr>
              <a:t>A graphical user interface (GUI) is an interface through which a user interacts with electronic devices such as computers and smartphones through the use of icons, menus and other visual indicators or representations (graphics). </a:t>
            </a:r>
          </a:p>
          <a:p>
            <a:pPr algn="just">
              <a:defRPr/>
            </a:pPr>
            <a:r>
              <a:rPr lang="en-IN" sz="2400" b="0" i="0">
                <a:effectLst/>
              </a:rPr>
              <a:t>GUIs graphically display information and related user controls, unlike text-based interfaces, where data and commands are strictly in text. GUI representations are manipulated by a pointing device such as a mouse, trackball, stylus, or by a finger on a touch screen.</a:t>
            </a:r>
            <a:endParaRPr lang="en-GB" sz="2400">
              <a:cs typeface="Times New Roman" panose="02020603050405020304" pitchFamily="18" charset="0"/>
            </a:endParaRPr>
          </a:p>
        </p:txBody>
      </p:sp>
      <p:sp>
        <p:nvSpPr>
          <p:cNvPr id="5" name="Title 1"/>
          <p:cNvSpPr txBox="1"/>
          <p:nvPr/>
        </p:nvSpPr>
        <p:spPr>
          <a:xfrm>
            <a:off x="1787525" y="0"/>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IN" sz="3200" b="1">
                <a:latin typeface="Times New Roman" panose="02020603050405020304" pitchFamily="18" charset="0"/>
                <a:cs typeface="Times New Roman" panose="02020603050405020304" pitchFamily="18" charset="0"/>
              </a:rPr>
              <a:t>GUI</a:t>
            </a:r>
          </a:p>
        </p:txBody>
      </p:sp>
      <p:pic>
        <p:nvPicPr>
          <p:cNvPr id="37897" name="Picture 9"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7526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6"/>
          <p:cNvSpPr>
            <a:spLocks noGrp="1"/>
          </p:cNvSpPr>
          <p:nvPr>
            <p:ph type="dt" sz="quarter" idx="10"/>
          </p:nvPr>
        </p:nvSpPr>
        <p:spPr/>
        <p:txBody>
          <a:bodyPr/>
          <a:lstStyle/>
          <a:p>
            <a:pPr>
              <a:defRPr/>
            </a:pPr>
            <a:fld id="{064ED884-B738-B24A-9A7D-5A553F575F1E}" type="datetime1">
              <a:rPr lang="en-US" smtClean="0"/>
              <a:t>2/28/2025</a:t>
            </a:fld>
            <a:endParaRPr lang="en-US"/>
          </a:p>
        </p:txBody>
      </p:sp>
      <p:sp>
        <p:nvSpPr>
          <p:cNvPr id="9" name="Footer Placeholder 8"/>
          <p:cNvSpPr>
            <a:spLocks noGrp="1"/>
          </p:cNvSpPr>
          <p:nvPr>
            <p:ph type="ftr" sz="quarter" idx="11"/>
          </p:nvPr>
        </p:nvSpPr>
        <p:spPr>
          <a:xfrm>
            <a:off x="3121025" y="6356350"/>
            <a:ext cx="6099175" cy="365125"/>
          </a:xfrm>
        </p:spPr>
        <p:txBody>
          <a:bodyPr/>
          <a:lstStyle/>
          <a:p>
            <a:pPr>
              <a:defRPr/>
            </a:pPr>
            <a:r>
              <a:rPr lang="en-US" err="1"/>
              <a:t>Mr. Raj u  UNIT-2 ACSAI0617 Programming For Data Analytics</a:t>
            </a:r>
            <a:endParaRPr lang="en-US"/>
          </a:p>
        </p:txBody>
      </p:sp>
      <p:sp>
        <p:nvSpPr>
          <p:cNvPr id="37900" name="Slide Number Placeholder 9"/>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CEC4D66-1D44-5F43-ADE2-2B90AF301E62}" type="slidenum">
              <a:rPr lang="en-US" altLang="en-US" sz="1200" smtClean="0">
                <a:solidFill>
                  <a:srgbClr val="898989"/>
                </a:solidFill>
              </a:rPr>
              <a:t>31</a:t>
            </a:fld>
            <a:endParaRPr lang="en-US" altLang="en-US" sz="1200">
              <a:solidFill>
                <a:srgbClr val="898989"/>
              </a:solidFill>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7EA14349-E9EE-424E-9184-D4B5C08639E3}" type="datetime1">
              <a:rPr lang="en-US" smtClean="0"/>
              <a:t>2/28/2025</a:t>
            </a:fld>
            <a:endParaRPr lang="en-US"/>
          </a:p>
        </p:txBody>
      </p:sp>
      <p:sp>
        <p:nvSpPr>
          <p:cNvPr id="39939"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23E58CB-4515-A240-8171-4594D286457C}" type="slidenum">
              <a:rPr lang="en-US" altLang="en-US" sz="1200" smtClean="0">
                <a:solidFill>
                  <a:srgbClr val="898989"/>
                </a:solidFill>
              </a:rPr>
              <a:t>32</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t>Graphical User Interface for R</a:t>
            </a:r>
            <a:endParaRPr lang="en-IN" sz="3200" b="1"/>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3994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txBox="1"/>
          <p:nvPr/>
        </p:nvSpPr>
        <p:spPr bwMode="auto">
          <a:xfrm>
            <a:off x="838200" y="1231786"/>
            <a:ext cx="10515600" cy="4351338"/>
          </a:xfrm>
          <a:prstGeom prst="rect">
            <a:avLst/>
          </a:prstGeom>
          <a:noFill/>
          <a:ln>
            <a:noFill/>
          </a:ln>
        </p:spPr>
        <p:txBody>
          <a:bodyPr>
            <a:norm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1">
              <a:defRPr/>
            </a:pPr>
            <a:endParaRPr lang="en-US"/>
          </a:p>
          <a:p>
            <a:pPr marL="457200" lvl="1" indent="0">
              <a:buFont typeface="Arial" panose="020B0604020202020204" pitchFamily="34" charset="0"/>
              <a:buNone/>
              <a:defRPr/>
            </a:pPr>
            <a:r>
              <a:rPr lang="en-US"/>
              <a:t>                                                   </a:t>
            </a:r>
          </a:p>
        </p:txBody>
      </p:sp>
      <p:graphicFrame>
        <p:nvGraphicFramePr>
          <p:cNvPr id="5" name="Table 5"/>
          <p:cNvGraphicFramePr>
            <a:graphicFrameLocks noGrp="1"/>
          </p:cNvGraphicFramePr>
          <p:nvPr/>
        </p:nvGraphicFramePr>
        <p:xfrm>
          <a:off x="1143000" y="1069862"/>
          <a:ext cx="10363200" cy="4873736"/>
        </p:xfrm>
        <a:graphic>
          <a:graphicData uri="http://schemas.openxmlformats.org/drawingml/2006/table">
            <a:tbl>
              <a:tblPr firstRow="1" bandRow="1">
                <a:tableStyleId>{C4B1156A-380E-4F78-BDF5-A606A8083BF9}</a:tableStyleId>
              </a:tblPr>
              <a:tblGrid>
                <a:gridCol w="5278755">
                  <a:extLst>
                    <a:ext uri="{9D8B030D-6E8A-4147-A177-3AD203B41FA5}">
                      <a16:colId xmlns:a16="http://schemas.microsoft.com/office/drawing/2014/main" val="20000"/>
                    </a:ext>
                  </a:extLst>
                </a:gridCol>
                <a:gridCol w="5084445">
                  <a:extLst>
                    <a:ext uri="{9D8B030D-6E8A-4147-A177-3AD203B41FA5}">
                      <a16:colId xmlns:a16="http://schemas.microsoft.com/office/drawing/2014/main" val="20001"/>
                    </a:ext>
                  </a:extLst>
                </a:gridCol>
              </a:tblGrid>
              <a:tr h="696248">
                <a:tc>
                  <a:txBody>
                    <a:bodyPr/>
                    <a:lstStyle/>
                    <a:p>
                      <a:r>
                        <a:rPr lang="en-US"/>
                        <a:t>R  Studio</a:t>
                      </a:r>
                    </a:p>
                  </a:txBody>
                  <a:tcPr/>
                </a:tc>
                <a:tc>
                  <a:txBody>
                    <a:bodyPr/>
                    <a:lstStyle/>
                    <a:p>
                      <a:r>
                        <a:rPr lang="en-IN" sz="1800" b="0" i="0" kern="1200">
                          <a:solidFill>
                            <a:schemeClr val="dk1"/>
                          </a:solidFill>
                          <a:effectLst/>
                          <a:latin typeface="+mn-lt"/>
                          <a:ea typeface="+mn-ea"/>
                          <a:cs typeface="+mn-cs"/>
                        </a:rPr>
                        <a:t>Professional software for R with a code editor, debugging &amp; visualization tools</a:t>
                      </a:r>
                      <a:endParaRPr lang="en-US"/>
                    </a:p>
                  </a:txBody>
                  <a:tcPr/>
                </a:tc>
                <a:extLst>
                  <a:ext uri="{0D108BD9-81ED-4DB2-BD59-A6C34878D82A}">
                    <a16:rowId xmlns:a16="http://schemas.microsoft.com/office/drawing/2014/main" val="10000"/>
                  </a:ext>
                </a:extLst>
              </a:tr>
              <a:tr h="696248">
                <a:tc>
                  <a:txBody>
                    <a:bodyPr/>
                    <a:lstStyle/>
                    <a:p>
                      <a:r>
                        <a:rPr lang="en-US"/>
                        <a:t>Rattle </a:t>
                      </a:r>
                    </a:p>
                    <a:p>
                      <a:endParaRPr lang="en-US"/>
                    </a:p>
                  </a:txBody>
                  <a:tcPr/>
                </a:tc>
                <a:tc>
                  <a:txBody>
                    <a:bodyPr/>
                    <a:lstStyle/>
                    <a:p>
                      <a:r>
                        <a:rPr lang="en-IN" sz="1800" b="0" i="0" kern="1200">
                          <a:solidFill>
                            <a:schemeClr val="dk1"/>
                          </a:solidFill>
                          <a:effectLst/>
                          <a:latin typeface="+mn-lt"/>
                          <a:ea typeface="+mn-ea"/>
                          <a:cs typeface="+mn-cs"/>
                        </a:rPr>
                        <a:t>R Analytic Tool To Learn Easily: Data Mining using R</a:t>
                      </a:r>
                      <a:endParaRPr lang="en-US"/>
                    </a:p>
                  </a:txBody>
                  <a:tcPr/>
                </a:tc>
                <a:extLst>
                  <a:ext uri="{0D108BD9-81ED-4DB2-BD59-A6C34878D82A}">
                    <a16:rowId xmlns:a16="http://schemas.microsoft.com/office/drawing/2014/main" val="10001"/>
                  </a:ext>
                </a:extLst>
              </a:tr>
              <a:tr h="696248">
                <a:tc>
                  <a:txBody>
                    <a:bodyPr/>
                    <a:lstStyle/>
                    <a:p>
                      <a:r>
                        <a:rPr lang="en-IN" sz="1800" b="1" i="0" kern="1200" err="1">
                          <a:solidFill>
                            <a:schemeClr val="dk1"/>
                          </a:solidFill>
                          <a:effectLst/>
                          <a:latin typeface="+mn-lt"/>
                          <a:ea typeface="+mn-ea"/>
                          <a:cs typeface="+mn-cs"/>
                        </a:rPr>
                        <a:t>StatET</a:t>
                      </a:r>
                      <a:r>
                        <a:rPr lang="en-IN" sz="1800" b="1" i="0" kern="1200">
                          <a:solidFill>
                            <a:schemeClr val="dk1"/>
                          </a:solidFill>
                          <a:effectLst/>
                          <a:latin typeface="+mn-lt"/>
                          <a:ea typeface="+mn-ea"/>
                          <a:cs typeface="+mn-cs"/>
                        </a:rPr>
                        <a:t> for R</a:t>
                      </a:r>
                      <a:endParaRPr lang="en-US"/>
                    </a:p>
                  </a:txBody>
                  <a:tcPr/>
                </a:tc>
                <a:tc>
                  <a:txBody>
                    <a:bodyPr/>
                    <a:lstStyle/>
                    <a:p>
                      <a:r>
                        <a:rPr lang="en-IN" sz="1800" b="0" i="0" kern="1200">
                          <a:solidFill>
                            <a:schemeClr val="dk1"/>
                          </a:solidFill>
                          <a:effectLst/>
                          <a:latin typeface="+mn-lt"/>
                          <a:ea typeface="+mn-ea"/>
                          <a:cs typeface="+mn-cs"/>
                        </a:rPr>
                        <a:t>Eclipse based IDE (integrated development environment) for R</a:t>
                      </a:r>
                      <a:r>
                        <a:rPr lang="en-IN" sz="1800" b="1" i="0" kern="1200">
                          <a:solidFill>
                            <a:schemeClr val="dk1"/>
                          </a:solidFill>
                          <a:effectLst/>
                          <a:latin typeface="+mn-lt"/>
                          <a:ea typeface="+mn-ea"/>
                          <a:cs typeface="+mn-cs"/>
                        </a:rPr>
                        <a:t>R</a:t>
                      </a:r>
                      <a:endParaRPr lang="en-US"/>
                    </a:p>
                  </a:txBody>
                  <a:tcPr/>
                </a:tc>
                <a:extLst>
                  <a:ext uri="{0D108BD9-81ED-4DB2-BD59-A6C34878D82A}">
                    <a16:rowId xmlns:a16="http://schemas.microsoft.com/office/drawing/2014/main" val="10002"/>
                  </a:ext>
                </a:extLst>
              </a:tr>
              <a:tr h="696248">
                <a:tc>
                  <a:txBody>
                    <a:bodyPr/>
                    <a:lstStyle/>
                    <a:p>
                      <a:r>
                        <a:rPr lang="en-US" err="1"/>
                        <a:t>RKWard</a:t>
                      </a:r>
                      <a:endParaRPr lang="en-US"/>
                    </a:p>
                  </a:txBody>
                  <a:tcPr/>
                </a:tc>
                <a:tc>
                  <a:txBody>
                    <a:bodyPr/>
                    <a:lstStyle/>
                    <a:p>
                      <a:r>
                        <a:rPr lang="en-IN" sz="1800" b="0" i="0" kern="1200">
                          <a:solidFill>
                            <a:schemeClr val="dk1"/>
                          </a:solidFill>
                          <a:effectLst/>
                          <a:latin typeface="+mn-lt"/>
                          <a:ea typeface="+mn-ea"/>
                          <a:cs typeface="+mn-cs"/>
                        </a:rPr>
                        <a:t>Easy to use and easily extensible IDE/GUI</a:t>
                      </a:r>
                      <a:endParaRPr lang="en-US"/>
                    </a:p>
                  </a:txBody>
                  <a:tcPr/>
                </a:tc>
                <a:extLst>
                  <a:ext uri="{0D108BD9-81ED-4DB2-BD59-A6C34878D82A}">
                    <a16:rowId xmlns:a16="http://schemas.microsoft.com/office/drawing/2014/main" val="10003"/>
                  </a:ext>
                </a:extLst>
              </a:tr>
              <a:tr h="696248">
                <a:tc>
                  <a:txBody>
                    <a:bodyPr/>
                    <a:lstStyle/>
                    <a:p>
                      <a:r>
                        <a:rPr lang="en-US"/>
                        <a:t>JGR</a:t>
                      </a:r>
                    </a:p>
                  </a:txBody>
                  <a:tcPr/>
                </a:tc>
                <a:tc>
                  <a:txBody>
                    <a:bodyPr/>
                    <a:lstStyle/>
                    <a:p>
                      <a:r>
                        <a:rPr lang="en-IN" sz="1800" b="0" i="0" kern="1200">
                          <a:solidFill>
                            <a:schemeClr val="dk1"/>
                          </a:solidFill>
                          <a:effectLst/>
                          <a:latin typeface="+mn-lt"/>
                          <a:ea typeface="+mn-ea"/>
                          <a:cs typeface="+mn-cs"/>
                        </a:rPr>
                        <a:t>Universal and unified graphical user interface for R</a:t>
                      </a:r>
                      <a:endParaRPr lang="en-US"/>
                    </a:p>
                  </a:txBody>
                  <a:tcPr/>
                </a:tc>
                <a:extLst>
                  <a:ext uri="{0D108BD9-81ED-4DB2-BD59-A6C34878D82A}">
                    <a16:rowId xmlns:a16="http://schemas.microsoft.com/office/drawing/2014/main" val="10004"/>
                  </a:ext>
                </a:extLst>
              </a:tr>
              <a:tr h="696248">
                <a:tc>
                  <a:txBody>
                    <a:bodyPr/>
                    <a:lstStyle/>
                    <a:p>
                      <a:r>
                        <a:rPr lang="en-US"/>
                        <a:t>R Commander</a:t>
                      </a:r>
                    </a:p>
                  </a:txBody>
                  <a:tcPr/>
                </a:tc>
                <a:tc>
                  <a:txBody>
                    <a:bodyPr/>
                    <a:lstStyle/>
                    <a:p>
                      <a:r>
                        <a:rPr lang="en-IN" sz="1800" b="0" i="0" kern="1200">
                          <a:solidFill>
                            <a:schemeClr val="dk1"/>
                          </a:solidFill>
                          <a:effectLst/>
                          <a:latin typeface="+mn-lt"/>
                          <a:ea typeface="+mn-ea"/>
                          <a:cs typeface="+mn-cs"/>
                        </a:rPr>
                        <a:t>A Basic-Statistics GUI for R</a:t>
                      </a:r>
                      <a:endParaRPr lang="en-US"/>
                    </a:p>
                  </a:txBody>
                  <a:tcPr/>
                </a:tc>
                <a:extLst>
                  <a:ext uri="{0D108BD9-81ED-4DB2-BD59-A6C34878D82A}">
                    <a16:rowId xmlns:a16="http://schemas.microsoft.com/office/drawing/2014/main" val="10005"/>
                  </a:ext>
                </a:extLst>
              </a:tr>
              <a:tr h="696248">
                <a:tc>
                  <a:txBody>
                    <a:bodyPr/>
                    <a:lstStyle/>
                    <a:p>
                      <a:r>
                        <a:rPr lang="en-US" err="1"/>
                        <a:t>Deducer</a:t>
                      </a:r>
                      <a:endParaRPr lang="en-US"/>
                    </a:p>
                  </a:txBody>
                  <a:tcPr/>
                </a:tc>
                <a:tc>
                  <a:txBody>
                    <a:bodyPr/>
                    <a:lstStyle/>
                    <a:p>
                      <a:r>
                        <a:rPr lang="en-IN" sz="1800" b="0" i="0" kern="1200">
                          <a:solidFill>
                            <a:schemeClr val="dk1"/>
                          </a:solidFill>
                          <a:effectLst/>
                          <a:latin typeface="+mn-lt"/>
                          <a:ea typeface="+mn-ea"/>
                          <a:cs typeface="+mn-cs"/>
                        </a:rPr>
                        <a:t>Intuitive, cross-platform graphical data analysis system</a:t>
                      </a:r>
                      <a:endParaRPr lang="en-US"/>
                    </a:p>
                  </a:txBody>
                  <a:tcPr/>
                </a:tc>
                <a:extLst>
                  <a:ext uri="{0D108BD9-81ED-4DB2-BD59-A6C34878D82A}">
                    <a16:rowId xmlns:a16="http://schemas.microsoft.com/office/drawing/2014/main" val="10006"/>
                  </a:ext>
                </a:extLst>
              </a:tr>
            </a:tbl>
          </a:graphicData>
        </a:graphic>
      </p:graphicFrame>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B362D404-D77C-4241-AC3A-06FD903770A8}" type="datetime1">
              <a:rPr lang="en-US" smtClean="0"/>
              <a:t>2/28/2025</a:t>
            </a:fld>
            <a:endParaRPr lang="en-US"/>
          </a:p>
        </p:txBody>
      </p:sp>
      <p:sp>
        <p:nvSpPr>
          <p:cNvPr id="4096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D5F57D2-3955-7646-9A45-6F333B457C1A}" type="slidenum">
              <a:rPr lang="en-US" altLang="en-US" sz="1200" smtClean="0">
                <a:solidFill>
                  <a:srgbClr val="898989"/>
                </a:solidFill>
              </a:rPr>
              <a:t>33</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IN" sz="3200" b="1"/>
              <a:t>Built-in 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096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7" name="Content Placeholder 2"/>
          <p:cNvSpPr>
            <a:spLocks noGrp="1"/>
          </p:cNvSpPr>
          <p:nvPr>
            <p:ph idx="1"/>
          </p:nvPr>
        </p:nvSpPr>
        <p:spPr>
          <a:xfrm>
            <a:off x="609600" y="990600"/>
            <a:ext cx="10972800" cy="4351338"/>
          </a:xfrm>
        </p:spPr>
        <p:txBody>
          <a:bodyPr/>
          <a:lstStyle/>
          <a:p>
            <a:pPr marL="457200" lvl="1" indent="0">
              <a:buNone/>
            </a:pPr>
            <a:r>
              <a:rPr lang="en-IN" b="1" i="0">
                <a:solidFill>
                  <a:srgbClr val="333333"/>
                </a:solidFill>
                <a:effectLst/>
                <a:latin typeface="Times New Roman" panose="02020603050405020304" pitchFamily="18" charset="0"/>
                <a:cs typeface="Times New Roman" panose="02020603050405020304" pitchFamily="18" charset="0"/>
              </a:rPr>
              <a:t>R </a:t>
            </a:r>
            <a:r>
              <a:rPr lang="en-IN" sz="2800" b="1">
                <a:latin typeface="Times New Roman" panose="02020603050405020304" pitchFamily="18" charset="0"/>
                <a:cs typeface="Times New Roman" panose="02020603050405020304" pitchFamily="18" charset="0"/>
              </a:rPr>
              <a:t>Built-in Functions</a:t>
            </a:r>
            <a:endParaRPr lang="en-IN">
              <a:solidFill>
                <a:srgbClr val="333333"/>
              </a:solidFill>
              <a:latin typeface="Times New Roman" panose="02020603050405020304" pitchFamily="18" charset="0"/>
              <a:cs typeface="Times New Roman" panose="02020603050405020304" pitchFamily="18" charset="0"/>
            </a:endParaRPr>
          </a:p>
          <a:p>
            <a:pPr marL="457200" lvl="1" indent="0">
              <a:buNone/>
            </a:pPr>
            <a:r>
              <a:rPr lang="en-IN" b="0" i="0">
                <a:solidFill>
                  <a:srgbClr val="333333"/>
                </a:solidFill>
                <a:effectLst/>
                <a:latin typeface="Times New Roman" panose="02020603050405020304" pitchFamily="18" charset="0"/>
                <a:cs typeface="Times New Roman" panose="02020603050405020304" pitchFamily="18" charset="0"/>
              </a:rPr>
              <a:t>The functions which are already created or defined in the programming framework are known as a built-in function. R has a rich set of functions that can be used to perform almost every task for the user. These built-in functions are divided into the following categories based on their functionality.</a:t>
            </a:r>
            <a:endParaRPr lang="en-US" altLang="en-US">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93704E3A-19B4-AB4C-8F42-D8CA3FC9A717}" type="datetime1">
              <a:rPr lang="en-US" smtClean="0"/>
              <a:t>2/28/2025</a:t>
            </a:fld>
            <a:endParaRPr lang="en-US"/>
          </a:p>
        </p:txBody>
      </p:sp>
      <p:sp>
        <p:nvSpPr>
          <p:cNvPr id="4198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84C852E-0DF7-1448-B756-D0CCCA62F608}" type="slidenum">
              <a:rPr lang="en-US" altLang="en-US" sz="1200" smtClean="0">
                <a:solidFill>
                  <a:srgbClr val="898989"/>
                </a:solidFill>
              </a:rPr>
              <a:t>34</a:t>
            </a:fld>
            <a:endParaRPr lang="en-US" altLang="en-US" sz="1200">
              <a:solidFill>
                <a:srgbClr val="898989"/>
              </a:solidFill>
            </a:endParaRPr>
          </a:p>
        </p:txBody>
      </p:sp>
      <p:sp>
        <p:nvSpPr>
          <p:cNvPr id="7" name="Title 1"/>
          <p:cNvSpPr txBox="1"/>
          <p:nvPr/>
        </p:nvSpPr>
        <p:spPr>
          <a:xfrm>
            <a:off x="1828800" y="-1"/>
            <a:ext cx="10363200" cy="84772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endParaRPr lang="en-IN" sz="3200" b="1"/>
          </a:p>
          <a:p>
            <a:pPr algn="ctr">
              <a:defRPr/>
            </a:pPr>
            <a:r>
              <a:rPr lang="en-IN" sz="3200" b="1"/>
              <a:t>Built-in Functions</a:t>
            </a:r>
          </a:p>
          <a:p>
            <a:pPr algn="ctr">
              <a:defRPr/>
            </a:pPr>
            <a:endParaRPr lang="en-IN" sz="3200" b="1"/>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err="1"/>
              <a:t>Mr. Raj u  UNIT-2 ACSAI0617 Programming For Data Analytics</a:t>
            </a:r>
            <a:endParaRPr lang="en-US"/>
          </a:p>
        </p:txBody>
      </p:sp>
      <p:pic>
        <p:nvPicPr>
          <p:cNvPr id="41990"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91" name="Content Placeholder 2"/>
          <p:cNvSpPr>
            <a:spLocks noGrp="1"/>
          </p:cNvSpPr>
          <p:nvPr>
            <p:ph idx="1"/>
          </p:nvPr>
        </p:nvSpPr>
        <p:spPr>
          <a:xfrm>
            <a:off x="922337" y="1177130"/>
            <a:ext cx="10515600" cy="4520408"/>
          </a:xfrm>
        </p:spPr>
        <p:txBody>
          <a:bodyPr/>
          <a:lstStyle/>
          <a:p>
            <a:pPr marL="0" indent="0">
              <a:buFont typeface="Arial" panose="020B0604020202020204" pitchFamily="34" charset="0"/>
              <a:buNone/>
            </a:pPr>
            <a:r>
              <a:rPr lang="en-IN" b="0" i="0">
                <a:solidFill>
                  <a:srgbClr val="333333"/>
                </a:solidFill>
                <a:effectLst/>
                <a:latin typeface="Times New Roman" panose="02020603050405020304" pitchFamily="18" charset="0"/>
                <a:cs typeface="Times New Roman" panose="02020603050405020304" pitchFamily="18" charset="0"/>
              </a:rPr>
              <a:t>These built-in functions are divided into the following categories based on their functionality.</a:t>
            </a:r>
            <a:endParaRPr lang="en-IN" altLang="en-US" b="0" i="0">
              <a:solidFill>
                <a:srgbClr val="333333"/>
              </a:solidFill>
              <a:effectLst/>
              <a:latin typeface="Times New Roman" panose="02020603050405020304" pitchFamily="18" charset="0"/>
              <a:cs typeface="Times New Roman" panose="02020603050405020304" pitchFamily="18" charset="0"/>
            </a:endParaRPr>
          </a:p>
        </p:txBody>
      </p:sp>
      <p:sp>
        <p:nvSpPr>
          <p:cNvPr id="41992" name="TextBox 5"/>
          <p:cNvSpPr txBox="1">
            <a:spLocks noChangeArrowheads="1"/>
          </p:cNvSpPr>
          <p:nvPr/>
        </p:nvSpPr>
        <p:spPr bwMode="auto">
          <a:xfrm>
            <a:off x="525462" y="5657056"/>
            <a:ext cx="56546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b="1">
                <a:latin typeface="Arial" panose="020B0604020202020204" pitchFamily="34" charset="0"/>
              </a:rPr>
              <a:t>Link:</a:t>
            </a:r>
            <a:r>
              <a:rPr lang="en-US" altLang="en-US" sz="1800">
                <a:latin typeface="Arial" panose="020B0604020202020204" pitchFamily="34" charset="0"/>
              </a:rPr>
              <a:t> </a:t>
            </a:r>
            <a:r>
              <a:rPr lang="en-US" altLang="en-US" sz="1800" u="sng">
                <a:latin typeface="Arial" panose="020B0604020202020204" pitchFamily="34" charset="0"/>
              </a:rPr>
              <a:t>https://</a:t>
            </a:r>
            <a:r>
              <a:rPr lang="en-US" altLang="en-US" sz="1800" u="sng" err="1">
                <a:latin typeface="Arial" panose="020B0604020202020204" pitchFamily="34" charset="0"/>
              </a:rPr>
              <a:t>www.javatpoint.com</a:t>
            </a:r>
            <a:r>
              <a:rPr lang="en-US" altLang="en-US" sz="1800" u="sng">
                <a:latin typeface="Arial" panose="020B0604020202020204" pitchFamily="34" charset="0"/>
              </a:rPr>
              <a:t>/r-built-in-functions</a:t>
            </a:r>
          </a:p>
        </p:txBody>
      </p:sp>
      <p:pic>
        <p:nvPicPr>
          <p:cNvPr id="2" name="Picture 1"/>
          <p:cNvPicPr>
            <a:picLocks noChangeAspect="1"/>
          </p:cNvPicPr>
          <p:nvPr/>
        </p:nvPicPr>
        <p:blipFill>
          <a:blip r:embed="rId4"/>
          <a:stretch>
            <a:fillRect/>
          </a:stretch>
        </p:blipFill>
        <p:spPr>
          <a:xfrm>
            <a:off x="3719196" y="2590800"/>
            <a:ext cx="4366257" cy="2922587"/>
          </a:xfrm>
          <a:prstGeom prst="rect">
            <a:avLst/>
          </a:prstGeom>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A159F9D4-77B3-904F-A8C9-366B132F2FEC}" type="datetime1">
              <a:rPr lang="en-US" smtClean="0"/>
              <a:t>2/28/2025</a:t>
            </a:fld>
            <a:endParaRPr lang="en-US"/>
          </a:p>
        </p:txBody>
      </p:sp>
      <p:sp>
        <p:nvSpPr>
          <p:cNvPr id="43011"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D0DBF355-5C95-0C40-BDBB-077539867EEF}" type="slidenum">
              <a:rPr lang="en-US" altLang="en-US" sz="1200" smtClean="0">
                <a:solidFill>
                  <a:srgbClr val="898989"/>
                </a:solidFill>
              </a:rPr>
              <a:t>35</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t>Numeric Functions</a:t>
            </a:r>
            <a:endParaRPr lang="en-IN" sz="3200" b="1"/>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3014"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7"/>
          <p:cNvGraphicFramePr>
            <a:graphicFrameLocks noGrp="1"/>
          </p:cNvGraphicFramePr>
          <p:nvPr>
            <p:ph idx="1"/>
          </p:nvPr>
        </p:nvGraphicFramePr>
        <p:xfrm>
          <a:off x="762000" y="1600200"/>
          <a:ext cx="10820400" cy="4450080"/>
        </p:xfrm>
        <a:graphic>
          <a:graphicData uri="http://schemas.openxmlformats.org/drawingml/2006/table">
            <a:tbl>
              <a:tblPr firstRow="1" bandRow="1">
                <a:tableStyleId>{17292A2E-F333-43FB-9621-5CBBE7FDCDCB}</a:tableStyleId>
              </a:tblPr>
              <a:tblGrid>
                <a:gridCol w="5562600">
                  <a:extLst>
                    <a:ext uri="{9D8B030D-6E8A-4147-A177-3AD203B41FA5}">
                      <a16:colId xmlns:a16="http://schemas.microsoft.com/office/drawing/2014/main" val="20000"/>
                    </a:ext>
                  </a:extLst>
                </a:gridCol>
                <a:gridCol w="5257800">
                  <a:extLst>
                    <a:ext uri="{9D8B030D-6E8A-4147-A177-3AD203B41FA5}">
                      <a16:colId xmlns:a16="http://schemas.microsoft.com/office/drawing/2014/main" val="20001"/>
                    </a:ext>
                  </a:extLst>
                </a:gridCol>
              </a:tblGrid>
              <a:tr h="370840">
                <a:tc>
                  <a:txBody>
                    <a:bodyPr/>
                    <a:lstStyle/>
                    <a:p>
                      <a:pPr algn="l"/>
                      <a:r>
                        <a:rPr lang="en-US" b="1"/>
                        <a:t>Function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1"/>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l" fontAlgn="t"/>
                      <a:r>
                        <a:rPr lang="en-IN" b="1">
                          <a:effectLst/>
                        </a:rPr>
                        <a:t>abs(x)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absolute value</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l" fontAlgn="t"/>
                      <a:r>
                        <a:rPr lang="en-IN" b="1">
                          <a:effectLst/>
                        </a:rPr>
                        <a:t>sqrt(x)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square root</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pPr algn="l" fontAlgn="t"/>
                      <a:r>
                        <a:rPr lang="en-IN" b="1">
                          <a:effectLst/>
                        </a:rPr>
                        <a:t>ceiling(x)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ceiling(3.475) is 4</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pPr algn="l" fontAlgn="t"/>
                      <a:r>
                        <a:rPr lang="en-IN" b="1">
                          <a:effectLst/>
                        </a:rPr>
                        <a:t>floor(x)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floor(3.475) is 3</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pPr algn="l" fontAlgn="t"/>
                      <a:r>
                        <a:rPr lang="en-IN" b="1" err="1">
                          <a:effectLst/>
                        </a:rPr>
                        <a:t>trunc</a:t>
                      </a:r>
                      <a:r>
                        <a:rPr lang="en-IN" b="1">
                          <a:effectLst/>
                        </a:rPr>
                        <a:t>(x)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trunc(5.99) is 5</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70840">
                <a:tc>
                  <a:txBody>
                    <a:bodyPr/>
                    <a:lstStyle/>
                    <a:p>
                      <a:pPr algn="l" fontAlgn="t"/>
                      <a:r>
                        <a:rPr lang="en-IN" b="1">
                          <a:effectLst/>
                        </a:rPr>
                        <a:t>round(x, digits=n)</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round(3.475, digits=2) is 3.48</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0840">
                <a:tc>
                  <a:txBody>
                    <a:bodyPr/>
                    <a:lstStyle/>
                    <a:p>
                      <a:pPr algn="l" fontAlgn="t"/>
                      <a:r>
                        <a:rPr lang="en-IN" b="1" err="1">
                          <a:effectLst/>
                        </a:rPr>
                        <a:t>signif</a:t>
                      </a:r>
                      <a:r>
                        <a:rPr lang="en-IN" b="1">
                          <a:effectLst/>
                        </a:rPr>
                        <a:t>(x, digits=n)</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signif(3.475, digits=2) is 3.5</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370840">
                <a:tc>
                  <a:txBody>
                    <a:bodyPr/>
                    <a:lstStyle/>
                    <a:p>
                      <a:pPr algn="l" fontAlgn="t"/>
                      <a:r>
                        <a:rPr lang="en-IN" b="1">
                          <a:effectLst/>
                        </a:rPr>
                        <a:t>cos(x), sin(x), tan(x)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also acos(x), cosh(x), acosh(x), etc.</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370840">
                <a:tc>
                  <a:txBody>
                    <a:bodyPr/>
                    <a:lstStyle/>
                    <a:p>
                      <a:pPr algn="l" fontAlgn="t"/>
                      <a:r>
                        <a:rPr lang="en-IN" b="1">
                          <a:effectLst/>
                        </a:rPr>
                        <a:t>log(x)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natural logarithm</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370840">
                <a:tc>
                  <a:txBody>
                    <a:bodyPr/>
                    <a:lstStyle/>
                    <a:p>
                      <a:pPr algn="l" fontAlgn="t"/>
                      <a:r>
                        <a:rPr lang="en-IN" b="1">
                          <a:effectLst/>
                        </a:rPr>
                        <a:t>log10(x)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a:effectLst/>
                        </a:rPr>
                        <a:t>common logarithm</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r h="370840">
                <a:tc>
                  <a:txBody>
                    <a:bodyPr/>
                    <a:lstStyle/>
                    <a:p>
                      <a:pPr algn="l" fontAlgn="t"/>
                      <a:r>
                        <a:rPr lang="en-IN" b="1">
                          <a:effectLst/>
                        </a:rPr>
                        <a:t>exp(x)</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b="1" err="1">
                          <a:effectLst/>
                        </a:rPr>
                        <a:t>e^x</a:t>
                      </a:r>
                      <a:endParaRPr lang="en-IN" b="1">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D8CBE3A4-59FD-D941-9BC3-761C67A4410A}" type="datetime1">
              <a:rPr lang="en-US" smtClean="0"/>
              <a:t>2/28/2025</a:t>
            </a:fld>
            <a:endParaRPr lang="en-US"/>
          </a:p>
        </p:txBody>
      </p:sp>
      <p:sp>
        <p:nvSpPr>
          <p:cNvPr id="44035"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3F8A4AC-2244-1E47-909D-8BB1D1444367}" type="slidenum">
              <a:rPr lang="en-US" altLang="en-US" sz="1200" smtClean="0">
                <a:solidFill>
                  <a:srgbClr val="898989"/>
                </a:solidFill>
              </a:rPr>
              <a:t>36</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IN" sz="3200" b="1"/>
              <a:t>Character 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403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8"/>
          <p:cNvGraphicFramePr>
            <a:graphicFrameLocks noGrp="1"/>
          </p:cNvGraphicFramePr>
          <p:nvPr>
            <p:ph idx="1"/>
          </p:nvPr>
        </p:nvGraphicFramePr>
        <p:xfrm>
          <a:off x="609600" y="1066800"/>
          <a:ext cx="10972800" cy="4367530"/>
        </p:xfrm>
        <a:graphic>
          <a:graphicData uri="http://schemas.openxmlformats.org/drawingml/2006/table">
            <a:tbl>
              <a:tblPr firstRow="1" bandRow="1">
                <a:tableStyleId>{00A15C55-8517-42AA-B614-E9B94910E393}</a:tableStyleId>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422431">
                <a:tc>
                  <a:txBody>
                    <a:bodyPr/>
                    <a:lstStyle/>
                    <a:p>
                      <a:pPr fontAlgn="t"/>
                      <a:r>
                        <a:rPr lang="en-IN" b="1">
                          <a:effectLst/>
                        </a:rPr>
                        <a:t>Function</a:t>
                      </a:r>
                      <a:endParaRPr lang="en-IN">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IN" b="1">
                          <a:effectLst/>
                        </a:rPr>
                        <a:t>Description</a:t>
                      </a:r>
                      <a:endParaRPr lang="en-IN">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315033">
                <a:tc>
                  <a:txBody>
                    <a:bodyPr/>
                    <a:lstStyle/>
                    <a:p>
                      <a:pPr fontAlgn="t"/>
                      <a:r>
                        <a:rPr lang="en-IN" b="1" err="1">
                          <a:effectLst/>
                        </a:rPr>
                        <a:t>substr</a:t>
                      </a:r>
                      <a:r>
                        <a:rPr lang="en-IN" b="1">
                          <a:effectLst/>
                        </a:rPr>
                        <a:t>(</a:t>
                      </a:r>
                      <a:r>
                        <a:rPr lang="en-IN" i="1">
                          <a:effectLst/>
                        </a:rPr>
                        <a:t>x</a:t>
                      </a:r>
                      <a:r>
                        <a:rPr lang="en-IN" b="1">
                          <a:effectLst/>
                        </a:rPr>
                        <a:t>, start=</a:t>
                      </a:r>
                      <a:r>
                        <a:rPr lang="en-IN" i="1">
                          <a:effectLst/>
                        </a:rPr>
                        <a:t>n1</a:t>
                      </a:r>
                      <a:r>
                        <a:rPr lang="en-IN" b="1">
                          <a:effectLst/>
                        </a:rPr>
                        <a:t>, stop=</a:t>
                      </a:r>
                      <a:r>
                        <a:rPr lang="en-IN" i="1">
                          <a:effectLst/>
                        </a:rPr>
                        <a:t>n2</a:t>
                      </a:r>
                      <a:r>
                        <a:rPr lang="en-IN" b="1">
                          <a:effectLst/>
                        </a:rPr>
                        <a:t>)</a:t>
                      </a:r>
                      <a:endParaRPr lang="en-IN">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IN">
                          <a:effectLst/>
                        </a:rPr>
                        <a:t>Extract or replace substrings in a character vector.</a:t>
                      </a:r>
                      <a:br>
                        <a:rPr lang="en-IN">
                          <a:effectLst/>
                        </a:rPr>
                      </a:br>
                      <a:r>
                        <a:rPr lang="en-IN">
                          <a:effectLst/>
                        </a:rPr>
                        <a:t>x &lt;- "</a:t>
                      </a:r>
                      <a:r>
                        <a:rPr lang="en-IN" err="1">
                          <a:effectLst/>
                        </a:rPr>
                        <a:t>abcdef</a:t>
                      </a:r>
                      <a:r>
                        <a:rPr lang="en-IN">
                          <a:effectLst/>
                        </a:rPr>
                        <a:t>"</a:t>
                      </a:r>
                      <a:br>
                        <a:rPr lang="en-IN">
                          <a:effectLst/>
                        </a:rPr>
                      </a:br>
                      <a:r>
                        <a:rPr lang="en-IN" err="1">
                          <a:effectLst/>
                        </a:rPr>
                        <a:t>substr</a:t>
                      </a:r>
                      <a:r>
                        <a:rPr lang="en-IN">
                          <a:effectLst/>
                        </a:rPr>
                        <a:t>(x, 2, 4) is "</a:t>
                      </a:r>
                      <a:r>
                        <a:rPr lang="en-IN" err="1">
                          <a:effectLst/>
                        </a:rPr>
                        <a:t>bcd</a:t>
                      </a:r>
                      <a:r>
                        <a:rPr lang="en-IN">
                          <a:effectLst/>
                        </a:rPr>
                        <a:t>"</a:t>
                      </a:r>
                      <a:br>
                        <a:rPr lang="en-IN">
                          <a:effectLst/>
                        </a:rPr>
                      </a:br>
                      <a:r>
                        <a:rPr lang="en-IN" err="1">
                          <a:effectLst/>
                        </a:rPr>
                        <a:t>substr</a:t>
                      </a:r>
                      <a:r>
                        <a:rPr lang="en-IN">
                          <a:effectLst/>
                        </a:rPr>
                        <a:t>(x, 2, 4) &lt;- "22222" is "a222ef"</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315033">
                <a:tc>
                  <a:txBody>
                    <a:bodyPr/>
                    <a:lstStyle/>
                    <a:p>
                      <a:pPr fontAlgn="t"/>
                      <a:r>
                        <a:rPr lang="en-IN" b="1">
                          <a:effectLst/>
                        </a:rPr>
                        <a:t>grep(</a:t>
                      </a:r>
                      <a:r>
                        <a:rPr lang="en-IN" i="1">
                          <a:effectLst/>
                        </a:rPr>
                        <a:t>pattern</a:t>
                      </a:r>
                      <a:r>
                        <a:rPr lang="en-IN" b="1">
                          <a:effectLst/>
                        </a:rPr>
                        <a:t>,</a:t>
                      </a:r>
                      <a:r>
                        <a:rPr lang="en-IN" i="1">
                          <a:effectLst/>
                        </a:rPr>
                        <a:t> x </a:t>
                      </a:r>
                      <a:r>
                        <a:rPr lang="en-IN" b="1">
                          <a:effectLst/>
                        </a:rPr>
                        <a:t>, </a:t>
                      </a:r>
                      <a:r>
                        <a:rPr lang="en-IN" b="1" err="1">
                          <a:effectLst/>
                        </a:rPr>
                        <a:t>ignore.case</a:t>
                      </a:r>
                      <a:r>
                        <a:rPr lang="en-IN" b="1">
                          <a:effectLst/>
                        </a:rPr>
                        <a:t>=</a:t>
                      </a:r>
                      <a:r>
                        <a:rPr lang="en-IN">
                          <a:effectLst/>
                        </a:rPr>
                        <a:t>FALSE</a:t>
                      </a:r>
                      <a:r>
                        <a:rPr lang="en-IN" b="1">
                          <a:effectLst/>
                        </a:rPr>
                        <a:t>, fixed=</a:t>
                      </a:r>
                      <a:r>
                        <a:rPr lang="en-IN">
                          <a:effectLst/>
                        </a:rPr>
                        <a:t>FALSE</a:t>
                      </a:r>
                      <a:r>
                        <a:rPr lang="en-IN" b="1">
                          <a:effectLst/>
                        </a:rPr>
                        <a:t>)</a:t>
                      </a:r>
                      <a:endParaRPr lang="en-IN">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IN">
                          <a:effectLst/>
                        </a:rPr>
                        <a:t>Search for </a:t>
                      </a:r>
                      <a:r>
                        <a:rPr lang="en-IN" i="1">
                          <a:effectLst/>
                        </a:rPr>
                        <a:t>pattern</a:t>
                      </a:r>
                      <a:r>
                        <a:rPr lang="en-IN">
                          <a:effectLst/>
                        </a:rPr>
                        <a:t> in </a:t>
                      </a:r>
                      <a:r>
                        <a:rPr lang="en-IN" i="1">
                          <a:effectLst/>
                        </a:rPr>
                        <a:t>x</a:t>
                      </a:r>
                      <a:r>
                        <a:rPr lang="en-IN">
                          <a:effectLst/>
                        </a:rPr>
                        <a:t>. If fixed =FALSE then </a:t>
                      </a:r>
                      <a:r>
                        <a:rPr lang="en-IN" i="1">
                          <a:effectLst/>
                        </a:rPr>
                        <a:t>pattern</a:t>
                      </a:r>
                      <a:r>
                        <a:rPr lang="en-IN">
                          <a:effectLst/>
                        </a:rPr>
                        <a:t> is a </a:t>
                      </a:r>
                      <a:r>
                        <a:rPr lang="en-IN" u="none" strike="noStrike">
                          <a:solidFill>
                            <a:srgbClr val="33AACC"/>
                          </a:solidFill>
                          <a:effectLst/>
                          <a:latin typeface="Lato" panose="020F0502020204030203" pitchFamily="34" charset="0"/>
                          <a:hlinkClick r:id="rId3"/>
                        </a:rPr>
                        <a:t>regular expression</a:t>
                      </a:r>
                      <a:r>
                        <a:rPr lang="en-IN">
                          <a:effectLst/>
                        </a:rPr>
                        <a:t>. If fixed=TRUE then </a:t>
                      </a:r>
                      <a:r>
                        <a:rPr lang="en-IN" i="1">
                          <a:effectLst/>
                        </a:rPr>
                        <a:t>pattern</a:t>
                      </a:r>
                      <a:r>
                        <a:rPr lang="en-IN">
                          <a:effectLst/>
                        </a:rPr>
                        <a:t> is a text string. Returns matching indices.</a:t>
                      </a:r>
                      <a:br>
                        <a:rPr lang="en-IN">
                          <a:effectLst/>
                        </a:rPr>
                      </a:br>
                      <a:r>
                        <a:rPr lang="en-IN">
                          <a:effectLst/>
                        </a:rPr>
                        <a:t>grep("A", c("</a:t>
                      </a:r>
                      <a:r>
                        <a:rPr lang="en-IN" err="1">
                          <a:effectLst/>
                        </a:rPr>
                        <a:t>b","A","c</a:t>
                      </a:r>
                      <a:r>
                        <a:rPr lang="en-IN">
                          <a:effectLst/>
                        </a:rPr>
                        <a:t>"), fixed=TRUE) returns 2</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1315033">
                <a:tc>
                  <a:txBody>
                    <a:bodyPr/>
                    <a:lstStyle/>
                    <a:p>
                      <a:pPr fontAlgn="t"/>
                      <a:r>
                        <a:rPr lang="en-IN" b="1">
                          <a:effectLst/>
                        </a:rPr>
                        <a:t>sub(</a:t>
                      </a:r>
                      <a:r>
                        <a:rPr lang="en-IN" i="1">
                          <a:effectLst/>
                        </a:rPr>
                        <a:t>pattern</a:t>
                      </a:r>
                      <a:r>
                        <a:rPr lang="en-IN" b="1">
                          <a:effectLst/>
                        </a:rPr>
                        <a:t>, </a:t>
                      </a:r>
                      <a:r>
                        <a:rPr lang="en-IN" i="1">
                          <a:effectLst/>
                        </a:rPr>
                        <a:t>replacement</a:t>
                      </a:r>
                      <a:r>
                        <a:rPr lang="en-IN" b="1">
                          <a:effectLst/>
                        </a:rPr>
                        <a:t>, </a:t>
                      </a:r>
                      <a:r>
                        <a:rPr lang="en-IN" i="1">
                          <a:effectLst/>
                        </a:rPr>
                        <a:t>x</a:t>
                      </a:r>
                      <a:r>
                        <a:rPr lang="en-IN" b="1">
                          <a:effectLst/>
                        </a:rPr>
                        <a:t>, </a:t>
                      </a:r>
                      <a:r>
                        <a:rPr lang="en-IN" b="1" err="1">
                          <a:effectLst/>
                        </a:rPr>
                        <a:t>ignore.case</a:t>
                      </a:r>
                      <a:r>
                        <a:rPr lang="en-IN" b="1">
                          <a:effectLst/>
                        </a:rPr>
                        <a:t> =</a:t>
                      </a:r>
                      <a:r>
                        <a:rPr lang="en-IN">
                          <a:effectLst/>
                        </a:rPr>
                        <a:t>FALSE</a:t>
                      </a:r>
                      <a:r>
                        <a:rPr lang="en-IN" b="1">
                          <a:effectLst/>
                        </a:rPr>
                        <a:t>, fixed=</a:t>
                      </a:r>
                      <a:r>
                        <a:rPr lang="en-IN">
                          <a:effectLst/>
                        </a:rPr>
                        <a:t>FALSE</a:t>
                      </a:r>
                      <a:r>
                        <a:rPr lang="en-IN" b="1">
                          <a:effectLst/>
                        </a:rPr>
                        <a:t>)</a:t>
                      </a:r>
                      <a:endParaRPr lang="en-IN">
                        <a:effectLst/>
                      </a:endParaRP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IN">
                          <a:effectLst/>
                        </a:rPr>
                        <a:t>Find </a:t>
                      </a:r>
                      <a:r>
                        <a:rPr lang="en-IN" i="1">
                          <a:effectLst/>
                        </a:rPr>
                        <a:t>pattern</a:t>
                      </a:r>
                      <a:r>
                        <a:rPr lang="en-IN">
                          <a:effectLst/>
                        </a:rPr>
                        <a:t> in </a:t>
                      </a:r>
                      <a:r>
                        <a:rPr lang="en-IN" i="1">
                          <a:effectLst/>
                        </a:rPr>
                        <a:t>x</a:t>
                      </a:r>
                      <a:r>
                        <a:rPr lang="en-IN">
                          <a:effectLst/>
                        </a:rPr>
                        <a:t> and replace with </a:t>
                      </a:r>
                      <a:r>
                        <a:rPr lang="en-IN" i="1">
                          <a:effectLst/>
                        </a:rPr>
                        <a:t>replacement</a:t>
                      </a:r>
                      <a:r>
                        <a:rPr lang="en-IN">
                          <a:effectLst/>
                        </a:rPr>
                        <a:t> text. If fixed=FALSE then </a:t>
                      </a:r>
                      <a:r>
                        <a:rPr lang="en-IN" i="1">
                          <a:effectLst/>
                        </a:rPr>
                        <a:t>pattern</a:t>
                      </a:r>
                      <a:r>
                        <a:rPr lang="en-IN">
                          <a:effectLst/>
                        </a:rPr>
                        <a:t> is a regular expression</a:t>
                      </a:r>
                      <a:r>
                        <a:rPr lang="en-IN" u="none" strike="noStrike">
                          <a:solidFill>
                            <a:srgbClr val="33AACC"/>
                          </a:solidFill>
                          <a:effectLst/>
                          <a:latin typeface="Lato" panose="020F0502020204030203" pitchFamily="34" charset="0"/>
                          <a:hlinkClick r:id="rId3"/>
                        </a:rPr>
                        <a:t>.</a:t>
                      </a:r>
                      <a:br>
                        <a:rPr lang="en-IN" u="none" strike="noStrike">
                          <a:solidFill>
                            <a:srgbClr val="33AACC"/>
                          </a:solidFill>
                          <a:effectLst/>
                          <a:latin typeface="Lato" panose="020F0502020204030203" pitchFamily="34" charset="0"/>
                          <a:hlinkClick r:id="rId3"/>
                        </a:rPr>
                      </a:br>
                      <a:r>
                        <a:rPr lang="en-IN">
                          <a:effectLst/>
                        </a:rPr>
                        <a:t>If fixed = T then </a:t>
                      </a:r>
                      <a:r>
                        <a:rPr lang="en-IN" i="1">
                          <a:effectLst/>
                        </a:rPr>
                        <a:t>pattern</a:t>
                      </a:r>
                      <a:r>
                        <a:rPr lang="en-IN">
                          <a:effectLst/>
                        </a:rPr>
                        <a:t> is a text string.</a:t>
                      </a:r>
                      <a:br>
                        <a:rPr lang="en-IN">
                          <a:effectLst/>
                        </a:rPr>
                      </a:br>
                      <a:r>
                        <a:rPr lang="en-IN">
                          <a:effectLst/>
                        </a:rPr>
                        <a:t>sub("\\</a:t>
                      </a:r>
                      <a:r>
                        <a:rPr lang="en-IN" err="1">
                          <a:effectLst/>
                        </a:rPr>
                        <a:t>s",".","Hello</a:t>
                      </a:r>
                      <a:r>
                        <a:rPr lang="en-IN">
                          <a:effectLst/>
                        </a:rPr>
                        <a:t> There") returns "</a:t>
                      </a:r>
                      <a:r>
                        <a:rPr lang="en-IN" err="1">
                          <a:effectLst/>
                        </a:rPr>
                        <a:t>Hello.There</a:t>
                      </a:r>
                      <a:r>
                        <a:rPr lang="en-IN">
                          <a:effectLst/>
                        </a:rPr>
                        <a:t>"</a:t>
                      </a:r>
                    </a:p>
                  </a:txBody>
                  <a:tcPr marL="28575" marR="28575" marT="28575" marB="285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1198CDAF-FDC7-414D-92DA-4E018ADC7C49}" type="datetime1">
              <a:rPr lang="en-US" smtClean="0"/>
              <a:t>2/28/2025</a:t>
            </a:fld>
            <a:endParaRPr lang="en-US"/>
          </a:p>
        </p:txBody>
      </p:sp>
      <p:sp>
        <p:nvSpPr>
          <p:cNvPr id="45059"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974BC47-1E81-A643-B75E-968032AEB1C1}" type="slidenum">
              <a:rPr lang="en-US" altLang="en-US" sz="1200" smtClean="0">
                <a:solidFill>
                  <a:srgbClr val="898989"/>
                </a:solidFill>
              </a:rPr>
              <a:t>37</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IN" sz="3200" b="1" i="0">
                <a:solidFill>
                  <a:srgbClr val="3D4251"/>
                </a:solidFill>
                <a:effectLst/>
                <a:latin typeface="+mj-lt"/>
              </a:rPr>
              <a:t>Statistical Probability 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5062"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228600" y="796924"/>
            <a:ext cx="11125200" cy="5299075"/>
          </a:xfrm>
        </p:spPr>
        <p:txBody>
          <a:bodyPr/>
          <a:lstStyle/>
          <a:p>
            <a:pPr marL="457200" lvl="1" indent="0">
              <a:buFont typeface="Arial" panose="020B0604020202020204" pitchFamily="34" charset="0"/>
              <a:buNone/>
              <a:defRPr/>
            </a:pPr>
            <a:r>
              <a:rPr lang="en-IN" sz="2400" b="0" i="0">
                <a:solidFill>
                  <a:srgbClr val="4D5356"/>
                </a:solidFill>
                <a:effectLst/>
              </a:rPr>
              <a:t>The following table describes functions related to probability distributions. For random number generators below, you can use </a:t>
            </a:r>
            <a:r>
              <a:rPr lang="en-IN" sz="2400" b="0" i="0" err="1">
                <a:solidFill>
                  <a:srgbClr val="4D5356"/>
                </a:solidFill>
                <a:effectLst/>
              </a:rPr>
              <a:t>set.seed</a:t>
            </a:r>
            <a:r>
              <a:rPr lang="en-IN" sz="2400" b="0" i="0">
                <a:solidFill>
                  <a:srgbClr val="4D5356"/>
                </a:solidFill>
                <a:effectLst/>
              </a:rPr>
              <a:t>(1234) or some other integer to create reproducible pseudo-random numbers.</a:t>
            </a:r>
          </a:p>
          <a:p>
            <a:pPr marL="457200" lvl="1" indent="0">
              <a:buFont typeface="Arial" panose="020B0604020202020204" pitchFamily="34" charset="0"/>
              <a:buNone/>
              <a:defRPr/>
            </a:pPr>
            <a:endParaRPr lang="en-IN" sz="2400">
              <a:solidFill>
                <a:srgbClr val="4D5356"/>
              </a:solidFill>
            </a:endParaRPr>
          </a:p>
          <a:p>
            <a:pPr marL="457200" lvl="1" indent="0">
              <a:buFont typeface="Arial" panose="020B0604020202020204" pitchFamily="34" charset="0"/>
              <a:buNone/>
              <a:defRPr/>
            </a:pPr>
            <a:endParaRPr lang="en-IN" sz="2400" b="0" i="0">
              <a:solidFill>
                <a:srgbClr val="4D5356"/>
              </a:solidFill>
              <a:effectLst/>
            </a:endParaRPr>
          </a:p>
          <a:p>
            <a:pPr marL="457200" lvl="1" indent="0">
              <a:buFont typeface="Arial" panose="020B0604020202020204" pitchFamily="34" charset="0"/>
              <a:buNone/>
              <a:defRPr/>
            </a:pPr>
            <a:endParaRPr lang="en-IN" sz="2400" b="0" i="0">
              <a:solidFill>
                <a:srgbClr val="4D5356"/>
              </a:solidFill>
              <a:effectLst/>
            </a:endParaRPr>
          </a:p>
          <a:p>
            <a:pPr marL="457200" lvl="1" indent="0">
              <a:buFont typeface="Arial" panose="020B0604020202020204" pitchFamily="34" charset="0"/>
              <a:buNone/>
              <a:defRPr/>
            </a:pPr>
            <a:endParaRPr lang="en-US" sz="2400"/>
          </a:p>
        </p:txBody>
      </p:sp>
      <p:graphicFrame>
        <p:nvGraphicFramePr>
          <p:cNvPr id="6" name="Table 5"/>
          <p:cNvGraphicFramePr>
            <a:graphicFrameLocks noGrp="1"/>
          </p:cNvGraphicFramePr>
          <p:nvPr/>
        </p:nvGraphicFramePr>
        <p:xfrm>
          <a:off x="609600" y="2405856"/>
          <a:ext cx="10972800" cy="2914650"/>
        </p:xfrm>
        <a:graphic>
          <a:graphicData uri="http://schemas.openxmlformats.org/drawingml/2006/table">
            <a:tbl>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0">
                <a:tc>
                  <a:txBody>
                    <a:bodyPr/>
                    <a:lstStyle/>
                    <a:p>
                      <a:pPr fontAlgn="t"/>
                      <a:r>
                        <a:rPr lang="en-IN" b="1">
                          <a:effectLst/>
                        </a:rPr>
                        <a:t>Function</a:t>
                      </a:r>
                      <a:endParaRPr lang="en-IN">
                        <a:effectLst/>
                      </a:endParaRPr>
                    </a:p>
                  </a:txBody>
                  <a:tcPr marL="28575" marR="28575" marT="28575" marB="28575">
                    <a:lnL>
                      <a:noFill/>
                    </a:lnL>
                    <a:lnR>
                      <a:noFill/>
                    </a:lnR>
                    <a:lnT>
                      <a:noFill/>
                    </a:lnT>
                    <a:lnB>
                      <a:noFill/>
                    </a:lnB>
                    <a:solidFill>
                      <a:srgbClr val="F2F2F2"/>
                    </a:solidFill>
                  </a:tcPr>
                </a:tc>
                <a:tc>
                  <a:txBody>
                    <a:bodyPr/>
                    <a:lstStyle/>
                    <a:p>
                      <a:pPr fontAlgn="t"/>
                      <a:r>
                        <a:rPr lang="en-IN" b="1">
                          <a:effectLst/>
                        </a:rPr>
                        <a:t>Description</a:t>
                      </a:r>
                      <a:endParaRPr lang="en-IN">
                        <a:effectLst/>
                      </a:endParaRPr>
                    </a:p>
                  </a:txBody>
                  <a:tcPr marL="28575" marR="28575" marT="28575" marB="28575">
                    <a:lnL>
                      <a:noFill/>
                    </a:lnL>
                    <a:lnR>
                      <a:noFill/>
                    </a:lnR>
                    <a:lnT>
                      <a:noFill/>
                    </a:lnT>
                    <a:lnB>
                      <a:noFill/>
                    </a:lnB>
                    <a:solidFill>
                      <a:srgbClr val="F2F2F2"/>
                    </a:solidFill>
                  </a:tcPr>
                </a:tc>
                <a:extLst>
                  <a:ext uri="{0D108BD9-81ED-4DB2-BD59-A6C34878D82A}">
                    <a16:rowId xmlns:a16="http://schemas.microsoft.com/office/drawing/2014/main" val="10000"/>
                  </a:ext>
                </a:extLst>
              </a:tr>
              <a:tr h="0">
                <a:tc>
                  <a:txBody>
                    <a:bodyPr/>
                    <a:lstStyle/>
                    <a:p>
                      <a:pPr fontAlgn="t"/>
                      <a:r>
                        <a:rPr lang="en-IN" b="1" err="1">
                          <a:effectLst/>
                        </a:rPr>
                        <a:t>dnorm</a:t>
                      </a:r>
                      <a:r>
                        <a:rPr lang="en-IN" b="1">
                          <a:effectLst/>
                        </a:rPr>
                        <a:t>(</a:t>
                      </a:r>
                      <a:r>
                        <a:rPr lang="en-IN" i="1">
                          <a:effectLst/>
                        </a:rPr>
                        <a:t>x</a:t>
                      </a:r>
                      <a:r>
                        <a:rPr lang="en-IN" b="1">
                          <a:effectLst/>
                        </a:rPr>
                        <a:t>)</a:t>
                      </a:r>
                      <a:endParaRPr lang="en-IN">
                        <a:effectLst/>
                      </a:endParaRPr>
                    </a:p>
                  </a:txBody>
                  <a:tcPr marL="28575" marR="28575" marT="28575" marB="28575">
                    <a:lnL>
                      <a:noFill/>
                    </a:lnL>
                    <a:lnR>
                      <a:noFill/>
                    </a:lnR>
                    <a:lnT>
                      <a:noFill/>
                    </a:lnT>
                    <a:lnB>
                      <a:noFill/>
                    </a:lnB>
                    <a:solidFill>
                      <a:srgbClr val="F2F2F2"/>
                    </a:solidFill>
                  </a:tcPr>
                </a:tc>
                <a:tc>
                  <a:txBody>
                    <a:bodyPr/>
                    <a:lstStyle/>
                    <a:p>
                      <a:pPr fontAlgn="t"/>
                      <a:r>
                        <a:rPr lang="en-IN">
                          <a:effectLst/>
                        </a:rPr>
                        <a:t>normal density function (by default m=0 </a:t>
                      </a:r>
                      <a:r>
                        <a:rPr lang="en-IN" err="1">
                          <a:effectLst/>
                        </a:rPr>
                        <a:t>sd</a:t>
                      </a:r>
                      <a:r>
                        <a:rPr lang="en-IN">
                          <a:effectLst/>
                        </a:rPr>
                        <a:t>=1)</a:t>
                      </a:r>
                      <a:br>
                        <a:rPr lang="en-IN">
                          <a:effectLst/>
                        </a:rPr>
                      </a:br>
                      <a:r>
                        <a:rPr lang="en-IN">
                          <a:effectLst/>
                        </a:rPr>
                        <a:t># plot standard normal curve</a:t>
                      </a:r>
                      <a:br>
                        <a:rPr lang="en-IN">
                          <a:effectLst/>
                        </a:rPr>
                      </a:br>
                      <a:r>
                        <a:rPr lang="en-IN">
                          <a:effectLst/>
                        </a:rPr>
                        <a:t>x &lt;- pretty(c(-3,3), 30)</a:t>
                      </a:r>
                      <a:br>
                        <a:rPr lang="en-IN">
                          <a:effectLst/>
                        </a:rPr>
                      </a:br>
                      <a:r>
                        <a:rPr lang="en-IN">
                          <a:effectLst/>
                        </a:rPr>
                        <a:t>y &lt;- </a:t>
                      </a:r>
                      <a:r>
                        <a:rPr lang="en-IN" err="1">
                          <a:effectLst/>
                        </a:rPr>
                        <a:t>dnorm</a:t>
                      </a:r>
                      <a:r>
                        <a:rPr lang="en-IN">
                          <a:effectLst/>
                        </a:rPr>
                        <a:t>(x)</a:t>
                      </a:r>
                      <a:br>
                        <a:rPr lang="en-IN">
                          <a:effectLst/>
                        </a:rPr>
                      </a:br>
                      <a:r>
                        <a:rPr lang="en-IN">
                          <a:effectLst/>
                        </a:rPr>
                        <a:t>plot(x, y, type='l', </a:t>
                      </a:r>
                      <a:r>
                        <a:rPr lang="en-IN" err="1">
                          <a:effectLst/>
                        </a:rPr>
                        <a:t>xlab</a:t>
                      </a:r>
                      <a:r>
                        <a:rPr lang="en-IN">
                          <a:effectLst/>
                        </a:rPr>
                        <a:t>="Normal Deviate", </a:t>
                      </a:r>
                      <a:r>
                        <a:rPr lang="en-IN" err="1">
                          <a:effectLst/>
                        </a:rPr>
                        <a:t>ylab</a:t>
                      </a:r>
                      <a:r>
                        <a:rPr lang="en-IN">
                          <a:effectLst/>
                        </a:rPr>
                        <a:t>="Density", </a:t>
                      </a:r>
                      <a:r>
                        <a:rPr lang="en-IN" err="1">
                          <a:effectLst/>
                        </a:rPr>
                        <a:t>yaxs</a:t>
                      </a:r>
                      <a:r>
                        <a:rPr lang="en-IN">
                          <a:effectLst/>
                        </a:rPr>
                        <a:t>="</a:t>
                      </a:r>
                      <a:r>
                        <a:rPr lang="en-IN" err="1">
                          <a:effectLst/>
                        </a:rPr>
                        <a:t>i</a:t>
                      </a:r>
                      <a:r>
                        <a:rPr lang="en-IN">
                          <a:effectLst/>
                        </a:rPr>
                        <a:t>")</a:t>
                      </a:r>
                    </a:p>
                  </a:txBody>
                  <a:tcPr marL="28575" marR="28575" marT="28575" marB="28575">
                    <a:lnL>
                      <a:noFill/>
                    </a:lnL>
                    <a:lnR>
                      <a:noFill/>
                    </a:lnR>
                    <a:lnT>
                      <a:noFill/>
                    </a:lnT>
                    <a:lnB>
                      <a:noFill/>
                    </a:lnB>
                    <a:solidFill>
                      <a:srgbClr val="F2F2F2"/>
                    </a:solidFill>
                  </a:tcPr>
                </a:tc>
                <a:extLst>
                  <a:ext uri="{0D108BD9-81ED-4DB2-BD59-A6C34878D82A}">
                    <a16:rowId xmlns:a16="http://schemas.microsoft.com/office/drawing/2014/main" val="10001"/>
                  </a:ext>
                </a:extLst>
              </a:tr>
              <a:tr h="0">
                <a:tc>
                  <a:txBody>
                    <a:bodyPr/>
                    <a:lstStyle/>
                    <a:p>
                      <a:pPr fontAlgn="t"/>
                      <a:r>
                        <a:rPr lang="en-IN" b="1" err="1">
                          <a:effectLst/>
                        </a:rPr>
                        <a:t>pnorm</a:t>
                      </a:r>
                      <a:r>
                        <a:rPr lang="en-IN" b="1">
                          <a:effectLst/>
                        </a:rPr>
                        <a:t>(</a:t>
                      </a:r>
                      <a:r>
                        <a:rPr lang="en-IN" i="1">
                          <a:effectLst/>
                        </a:rPr>
                        <a:t>q</a:t>
                      </a:r>
                      <a:r>
                        <a:rPr lang="en-IN" b="1">
                          <a:effectLst/>
                        </a:rPr>
                        <a:t>)</a:t>
                      </a:r>
                      <a:endParaRPr lang="en-IN">
                        <a:effectLst/>
                      </a:endParaRPr>
                    </a:p>
                  </a:txBody>
                  <a:tcPr marL="28575" marR="28575" marT="28575" marB="28575">
                    <a:lnL>
                      <a:noFill/>
                    </a:lnL>
                    <a:lnR>
                      <a:noFill/>
                    </a:lnR>
                    <a:lnT>
                      <a:noFill/>
                    </a:lnT>
                    <a:lnB>
                      <a:noFill/>
                    </a:lnB>
                    <a:solidFill>
                      <a:srgbClr val="F2F2F2"/>
                    </a:solidFill>
                  </a:tcPr>
                </a:tc>
                <a:tc>
                  <a:txBody>
                    <a:bodyPr/>
                    <a:lstStyle/>
                    <a:p>
                      <a:pPr fontAlgn="t"/>
                      <a:r>
                        <a:rPr lang="en-IN">
                          <a:effectLst/>
                        </a:rPr>
                        <a:t>cumulative normal probability for q</a:t>
                      </a:r>
                      <a:br>
                        <a:rPr lang="en-IN">
                          <a:effectLst/>
                        </a:rPr>
                      </a:br>
                      <a:r>
                        <a:rPr lang="en-IN">
                          <a:effectLst/>
                        </a:rPr>
                        <a:t>(area under the normal curve to the left of q)</a:t>
                      </a:r>
                      <a:br>
                        <a:rPr lang="en-IN">
                          <a:effectLst/>
                        </a:rPr>
                      </a:br>
                      <a:r>
                        <a:rPr lang="en-IN" err="1">
                          <a:effectLst/>
                        </a:rPr>
                        <a:t>pnorm</a:t>
                      </a:r>
                      <a:r>
                        <a:rPr lang="en-IN">
                          <a:effectLst/>
                        </a:rPr>
                        <a:t>(1.96) is 0.975</a:t>
                      </a:r>
                    </a:p>
                  </a:txBody>
                  <a:tcPr marL="28575" marR="28575" marT="28575" marB="28575">
                    <a:lnL>
                      <a:noFill/>
                    </a:lnL>
                    <a:lnR>
                      <a:noFill/>
                    </a:lnR>
                    <a:lnT>
                      <a:noFill/>
                    </a:lnT>
                    <a:lnB>
                      <a:noFill/>
                    </a:lnB>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38</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D4251"/>
                </a:solidFill>
                <a:effectLst/>
                <a:latin typeface="+mj-lt"/>
              </a:rPr>
              <a:t>Other Statistical 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595313" y="1066800"/>
            <a:ext cx="10515600" cy="4351338"/>
          </a:xfrm>
        </p:spPr>
        <p:txBody>
          <a:bodyPr/>
          <a:lstStyle/>
          <a:p>
            <a:pPr marL="457200" lvl="1" indent="0">
              <a:buFont typeface="Arial" panose="020B0604020202020204" pitchFamily="34" charset="0"/>
              <a:buNone/>
              <a:defRPr/>
            </a:pPr>
            <a:endParaRPr lang="en-US" b="0" i="0">
              <a:solidFill>
                <a:srgbClr val="4D5356"/>
              </a:solidFill>
              <a:effectLst/>
              <a:latin typeface="Lato" panose="020F0502020204030203" pitchFamily="34" charset="0"/>
            </a:endParaRPr>
          </a:p>
          <a:p>
            <a:pPr marL="457200" lvl="1" indent="0">
              <a:buFont typeface="Arial" panose="020B0604020202020204" pitchFamily="34" charset="0"/>
              <a:buNone/>
              <a:defRPr/>
            </a:pPr>
            <a:r>
              <a:rPr lang="en-US" sz="2400" b="0" i="0">
                <a:solidFill>
                  <a:srgbClr val="4D5356"/>
                </a:solidFill>
                <a:effectLst/>
                <a:latin typeface="+mj-lt"/>
              </a:rPr>
              <a:t>Other useful statistical functions are provided in the following table. Each has the option na.rm to strip missing values before calculations. Otherwise the presence of missing values will lead to a missing result. Object can be a numeric vector or data frame.</a:t>
            </a:r>
            <a:endParaRPr lang="en-US" sz="2400">
              <a:latin typeface="+mj-lt"/>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39</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D4251"/>
                </a:solidFill>
                <a:effectLst/>
                <a:latin typeface="+mj-lt"/>
              </a:rPr>
              <a:t>Other Statistical 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Table 5"/>
          <p:cNvGraphicFramePr>
            <a:graphicFrameLocks noGrp="1"/>
          </p:cNvGraphicFramePr>
          <p:nvPr>
            <p:ph idx="1"/>
          </p:nvPr>
        </p:nvGraphicFramePr>
        <p:xfrm>
          <a:off x="1524000" y="1295400"/>
          <a:ext cx="9448800" cy="4572002"/>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20000"/>
                    </a:ext>
                  </a:extLst>
                </a:gridCol>
                <a:gridCol w="4724400">
                  <a:extLst>
                    <a:ext uri="{9D8B030D-6E8A-4147-A177-3AD203B41FA5}">
                      <a16:colId xmlns:a16="http://schemas.microsoft.com/office/drawing/2014/main" val="20001"/>
                    </a:ext>
                  </a:extLst>
                </a:gridCol>
              </a:tblGrid>
              <a:tr h="581596">
                <a:tc>
                  <a:txBody>
                    <a:bodyPr/>
                    <a:lstStyle/>
                    <a:p>
                      <a:pPr algn="ctr" fontAlgn="t"/>
                      <a:r>
                        <a:rPr lang="en-IN" b="1">
                          <a:effectLst/>
                        </a:rPr>
                        <a:t>Function</a:t>
                      </a:r>
                      <a:endParaRPr lang="en-IN">
                        <a:effectLst/>
                      </a:endParaRPr>
                    </a:p>
                  </a:txBody>
                  <a:tcPr marL="19050" marR="19050" marT="19050" marB="19050"/>
                </a:tc>
                <a:tc>
                  <a:txBody>
                    <a:bodyPr/>
                    <a:lstStyle/>
                    <a:p>
                      <a:pPr algn="ctr" fontAlgn="t"/>
                      <a:r>
                        <a:rPr lang="en-IN" b="1">
                          <a:effectLst/>
                        </a:rPr>
                        <a:t>Description</a:t>
                      </a:r>
                      <a:endParaRPr lang="en-IN">
                        <a:effectLst/>
                      </a:endParaRPr>
                    </a:p>
                  </a:txBody>
                  <a:tcPr marL="19050" marR="19050" marT="19050" marB="19050"/>
                </a:tc>
                <a:extLst>
                  <a:ext uri="{0D108BD9-81ED-4DB2-BD59-A6C34878D82A}">
                    <a16:rowId xmlns:a16="http://schemas.microsoft.com/office/drawing/2014/main" val="10000"/>
                  </a:ext>
                </a:extLst>
              </a:tr>
              <a:tr h="1780640">
                <a:tc>
                  <a:txBody>
                    <a:bodyPr/>
                    <a:lstStyle/>
                    <a:p>
                      <a:pPr algn="ctr" fontAlgn="t"/>
                      <a:r>
                        <a:rPr lang="en-IN" b="1">
                          <a:effectLst/>
                        </a:rPr>
                        <a:t>mean(</a:t>
                      </a:r>
                      <a:r>
                        <a:rPr lang="en-IN" i="1">
                          <a:effectLst/>
                        </a:rPr>
                        <a:t>x</a:t>
                      </a:r>
                      <a:r>
                        <a:rPr lang="en-IN" b="1">
                          <a:effectLst/>
                        </a:rPr>
                        <a:t>, trim=</a:t>
                      </a:r>
                      <a:r>
                        <a:rPr lang="en-IN">
                          <a:effectLst/>
                        </a:rPr>
                        <a:t>0</a:t>
                      </a:r>
                      <a:r>
                        <a:rPr lang="en-IN" b="1">
                          <a:effectLst/>
                        </a:rPr>
                        <a:t>,</a:t>
                      </a:r>
                      <a:br>
                        <a:rPr lang="en-IN" b="1">
                          <a:effectLst/>
                        </a:rPr>
                      </a:br>
                      <a:r>
                        <a:rPr lang="en-IN" b="1">
                          <a:effectLst/>
                        </a:rPr>
                        <a:t>na.rm=</a:t>
                      </a:r>
                      <a:r>
                        <a:rPr lang="en-IN">
                          <a:effectLst/>
                        </a:rPr>
                        <a:t>FALSE</a:t>
                      </a:r>
                      <a:r>
                        <a:rPr lang="en-IN" b="1">
                          <a:effectLst/>
                        </a:rPr>
                        <a:t>)</a:t>
                      </a:r>
                      <a:endParaRPr lang="en-IN">
                        <a:effectLst/>
                      </a:endParaRPr>
                    </a:p>
                  </a:txBody>
                  <a:tcPr marL="19050" marR="19050" marT="19050" marB="19050"/>
                </a:tc>
                <a:tc>
                  <a:txBody>
                    <a:bodyPr/>
                    <a:lstStyle/>
                    <a:p>
                      <a:pPr algn="ctr" fontAlgn="t"/>
                      <a:r>
                        <a:rPr lang="en-US">
                          <a:effectLst/>
                        </a:rPr>
                        <a:t>mean of object x</a:t>
                      </a:r>
                      <a:br>
                        <a:rPr lang="en-US">
                          <a:effectLst/>
                        </a:rPr>
                      </a:br>
                      <a:r>
                        <a:rPr lang="en-US">
                          <a:effectLst/>
                        </a:rPr>
                        <a:t># trimmed mean, removing any missing values and</a:t>
                      </a:r>
                      <a:br>
                        <a:rPr lang="en-US">
                          <a:effectLst/>
                        </a:rPr>
                      </a:br>
                      <a:r>
                        <a:rPr lang="en-US">
                          <a:effectLst/>
                        </a:rPr>
                        <a:t># 5 percent of highest and lowest scores</a:t>
                      </a:r>
                      <a:br>
                        <a:rPr lang="en-US">
                          <a:effectLst/>
                        </a:rPr>
                      </a:br>
                      <a:r>
                        <a:rPr lang="en-US">
                          <a:effectLst/>
                        </a:rPr>
                        <a:t>mx &lt;- mean(x,trim=.05,na.rm=TRUE)</a:t>
                      </a:r>
                    </a:p>
                  </a:txBody>
                  <a:tcPr marL="19050" marR="19050" marT="19050" marB="19050"/>
                </a:tc>
                <a:extLst>
                  <a:ext uri="{0D108BD9-81ED-4DB2-BD59-A6C34878D82A}">
                    <a16:rowId xmlns:a16="http://schemas.microsoft.com/office/drawing/2014/main" val="10001"/>
                  </a:ext>
                </a:extLst>
              </a:tr>
              <a:tr h="1046574">
                <a:tc>
                  <a:txBody>
                    <a:bodyPr/>
                    <a:lstStyle/>
                    <a:p>
                      <a:pPr algn="ctr" fontAlgn="t"/>
                      <a:r>
                        <a:rPr lang="en-IN" b="1" err="1">
                          <a:effectLst/>
                        </a:rPr>
                        <a:t>sd</a:t>
                      </a:r>
                      <a:r>
                        <a:rPr lang="en-IN" b="1">
                          <a:effectLst/>
                        </a:rPr>
                        <a:t>(</a:t>
                      </a:r>
                      <a:r>
                        <a:rPr lang="en-IN" i="1">
                          <a:effectLst/>
                        </a:rPr>
                        <a:t>x</a:t>
                      </a:r>
                      <a:r>
                        <a:rPr lang="en-IN" b="1">
                          <a:effectLst/>
                        </a:rPr>
                        <a:t>)</a:t>
                      </a:r>
                      <a:endParaRPr lang="en-IN">
                        <a:effectLst/>
                      </a:endParaRPr>
                    </a:p>
                  </a:txBody>
                  <a:tcPr marL="19050" marR="19050" marT="19050" marB="19050"/>
                </a:tc>
                <a:tc>
                  <a:txBody>
                    <a:bodyPr/>
                    <a:lstStyle/>
                    <a:p>
                      <a:pPr algn="ctr" fontAlgn="t"/>
                      <a:r>
                        <a:rPr lang="en-US">
                          <a:effectLst/>
                        </a:rPr>
                        <a:t>standard deviation of object(x). also look at var(x) for variance and mad(x) for median absolute deviation.</a:t>
                      </a:r>
                    </a:p>
                  </a:txBody>
                  <a:tcPr marL="19050" marR="19050" marT="19050" marB="19050"/>
                </a:tc>
                <a:extLst>
                  <a:ext uri="{0D108BD9-81ED-4DB2-BD59-A6C34878D82A}">
                    <a16:rowId xmlns:a16="http://schemas.microsoft.com/office/drawing/2014/main" val="10002"/>
                  </a:ext>
                </a:extLst>
              </a:tr>
              <a:tr h="581596">
                <a:tc>
                  <a:txBody>
                    <a:bodyPr/>
                    <a:lstStyle/>
                    <a:p>
                      <a:pPr algn="ctr" fontAlgn="t"/>
                      <a:r>
                        <a:rPr lang="en-IN" b="1">
                          <a:effectLst/>
                        </a:rPr>
                        <a:t>median(</a:t>
                      </a:r>
                      <a:r>
                        <a:rPr lang="en-IN" i="1">
                          <a:effectLst/>
                        </a:rPr>
                        <a:t>x</a:t>
                      </a:r>
                      <a:r>
                        <a:rPr lang="en-IN" b="1">
                          <a:effectLst/>
                        </a:rPr>
                        <a:t>)</a:t>
                      </a:r>
                      <a:endParaRPr lang="en-IN">
                        <a:effectLst/>
                      </a:endParaRPr>
                    </a:p>
                  </a:txBody>
                  <a:tcPr marL="19050" marR="19050" marT="19050" marB="19050"/>
                </a:tc>
                <a:tc>
                  <a:txBody>
                    <a:bodyPr/>
                    <a:lstStyle/>
                    <a:p>
                      <a:pPr algn="ctr" fontAlgn="t"/>
                      <a:r>
                        <a:rPr lang="en-IN">
                          <a:effectLst/>
                        </a:rPr>
                        <a:t>median</a:t>
                      </a:r>
                    </a:p>
                  </a:txBody>
                  <a:tcPr marL="19050" marR="19050" marT="19050" marB="19050"/>
                </a:tc>
                <a:extLst>
                  <a:ext uri="{0D108BD9-81ED-4DB2-BD59-A6C34878D82A}">
                    <a16:rowId xmlns:a16="http://schemas.microsoft.com/office/drawing/2014/main" val="10003"/>
                  </a:ext>
                </a:extLst>
              </a:tr>
              <a:tr h="581596">
                <a:tc>
                  <a:txBody>
                    <a:bodyPr/>
                    <a:lstStyle/>
                    <a:p>
                      <a:pPr algn="ctr"/>
                      <a:endParaRPr lang="en-IN"/>
                    </a:p>
                  </a:txBody>
                  <a:tcPr/>
                </a:tc>
                <a:tc>
                  <a:txBody>
                    <a:bodyPr/>
                    <a:lstStyle/>
                    <a:p>
                      <a:pPr algn="ctr"/>
                      <a:endParaRPr lang="en-IN"/>
                    </a:p>
                  </a:txBody>
                  <a:tcPr/>
                </a:tc>
                <a:extLst>
                  <a:ext uri="{0D108BD9-81ED-4DB2-BD59-A6C34878D82A}">
                    <a16:rowId xmlns:a16="http://schemas.microsoft.com/office/drawing/2014/main" val="10004"/>
                  </a:ext>
                </a:extLst>
              </a:tr>
            </a:tbl>
          </a:graphicData>
        </a:graphic>
      </p:graphicFrame>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10744200" cy="5334000"/>
          </a:xfrm>
        </p:spPr>
        <p:txBody>
          <a:bodyPr vert="horz" wrap="square" lIns="91440" tIns="45720" rIns="91440" bIns="45720" numCol="1" anchor="t" anchorCtr="0" compatLnSpc="1">
            <a:noAutofit/>
          </a:bodyPr>
          <a:lstStyle/>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COs and PSOs Mapping</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Program Educational Objectives (PEOs)</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Result Analysis (Department Result, Subject Result and </a:t>
            </a:r>
            <a:r>
              <a:rPr kumimoji="0" lang="en-US" sz="2400" b="0" i="0" u="none" strike="noStrike" kern="1200" cap="none" spc="0" normalizeH="0" baseline="0" noProof="0" err="1">
                <a:ln>
                  <a:noFill/>
                </a:ln>
                <a:solidFill>
                  <a:schemeClr val="tx1"/>
                </a:solidFill>
                <a:effectLst/>
                <a:uLnTx/>
                <a:uFillTx/>
                <a:latin typeface="Times New Roman" panose="02020603050405020304" pitchFamily="18" charset="0"/>
                <a:ea typeface="+mn-ea"/>
                <a:cs typeface="Times New Roman" panose="02020603050405020304" pitchFamily="18" charset="0"/>
              </a:rPr>
              <a:t>Indivisual</a:t>
            </a: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 Faculty Result)</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End Semester Question Paper Templates (Offline Pattern/Online Pattern)</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Prerequisite/ Recap </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Brief Introduction about the Subject with videos</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Unit Content</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Unit Objective</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Topic Objective/Topic Outcome</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Lecture related to topic</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Daily Quiz</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eriod" startAt="11"/>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Weekly Assignment</a:t>
            </a: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None/>
              <a:defRPr/>
            </a:pPr>
            <a:endParaRPr kumimoji="0" lang="en-US" sz="18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18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18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18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4" name="Date Placeholder 3"/>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0D22D5B4-ADE6-4E80-BCEF-C2E611C4E6BC}"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11"/>
          </p:nvPr>
        </p:nvSpPr>
        <p:spPr>
          <a:xfrm>
            <a:off x="4038600" y="6356350"/>
            <a:ext cx="4846638" cy="365125"/>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8196" name="Slide Number Placeholder 1"/>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4</a:t>
            </a:fld>
            <a:endParaRPr lang="en-US" altLang="en-US" sz="1200">
              <a:solidFill>
                <a:srgbClr val="898989"/>
              </a:solidFill>
              <a:latin typeface="Calibri" panose="020F0502020204030204" pitchFamily="34" charset="0"/>
              <a:ea typeface="Arial" panose="020B0604020202020204" pitchFamily="34" charset="0"/>
            </a:endParaRPr>
          </a:p>
        </p:txBody>
      </p:sp>
      <p:pic>
        <p:nvPicPr>
          <p:cNvPr id="8197" name="Picture 14" descr="NIET"/>
          <p:cNvPicPr>
            <a:picLocks noChangeAspect="1"/>
          </p:cNvPicPr>
          <p:nvPr/>
        </p:nvPicPr>
        <p:blipFill>
          <a:blip r:embed="rId2"/>
          <a:stretch>
            <a:fillRect/>
          </a:stretch>
        </p:blipFill>
        <p:spPr>
          <a:xfrm>
            <a:off x="0" y="14288"/>
            <a:ext cx="1581150" cy="847725"/>
          </a:xfrm>
          <a:prstGeom prst="rect">
            <a:avLst/>
          </a:prstGeom>
          <a:noFill/>
          <a:ln w="9525">
            <a:noFill/>
          </a:ln>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US"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  Conti….</a:t>
            </a:r>
            <a:endParaRPr kumimoji="0" lang="en-IN"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40</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D4251"/>
                </a:solidFill>
                <a:effectLst/>
                <a:latin typeface="+mj-lt"/>
              </a:rPr>
              <a:t>Other </a:t>
            </a:r>
            <a:r>
              <a:rPr lang="en-IN" sz="3200" b="1">
                <a:solidFill>
                  <a:srgbClr val="3D4251"/>
                </a:solidFill>
                <a:latin typeface="+mj-lt"/>
              </a:rPr>
              <a:t>Useful </a:t>
            </a:r>
            <a:r>
              <a:rPr lang="en-IN" sz="3200" b="1" i="0">
                <a:solidFill>
                  <a:srgbClr val="3D4251"/>
                </a:solidFill>
                <a:effectLst/>
                <a:latin typeface="+mj-lt"/>
              </a:rPr>
              <a:t>Functions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Table 2"/>
          <p:cNvGraphicFramePr>
            <a:graphicFrameLocks noGrp="1"/>
          </p:cNvGraphicFramePr>
          <p:nvPr>
            <p:ph idx="1"/>
          </p:nvPr>
        </p:nvGraphicFramePr>
        <p:xfrm>
          <a:off x="609600" y="1600200"/>
          <a:ext cx="10972800" cy="4267200"/>
        </p:xfrm>
        <a:graphic>
          <a:graphicData uri="http://schemas.openxmlformats.org/drawingml/2006/table">
            <a:tbl>
              <a:tblPr firstRow="1" bandRow="1">
                <a:tableStyleId>{17292A2E-F333-43FB-9621-5CBBE7FDCDCB}</a:tableStyleId>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1066800">
                <a:tc>
                  <a:txBody>
                    <a:bodyPr/>
                    <a:lstStyle/>
                    <a:p>
                      <a:pPr algn="ctr" fontAlgn="t"/>
                      <a:r>
                        <a:rPr lang="en-IN" b="1">
                          <a:effectLst/>
                        </a:rPr>
                        <a:t>Function</a:t>
                      </a:r>
                      <a:endParaRPr lang="en-IN">
                        <a:effectLst/>
                      </a:endParaRP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IN" b="1">
                          <a:effectLst/>
                        </a:rPr>
                        <a:t>Description</a:t>
                      </a:r>
                      <a:endParaRPr lang="en-IN">
                        <a:effectLst/>
                      </a:endParaRP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66800">
                <a:tc>
                  <a:txBody>
                    <a:bodyPr/>
                    <a:lstStyle/>
                    <a:p>
                      <a:pPr algn="ctr" fontAlgn="t"/>
                      <a:r>
                        <a:rPr lang="en-IN" b="1" err="1">
                          <a:effectLst/>
                        </a:rPr>
                        <a:t>seq</a:t>
                      </a:r>
                      <a:r>
                        <a:rPr lang="en-IN" b="1">
                          <a:effectLst/>
                        </a:rPr>
                        <a:t>(</a:t>
                      </a:r>
                      <a:r>
                        <a:rPr lang="en-IN">
                          <a:effectLst/>
                        </a:rPr>
                        <a:t>from</a:t>
                      </a:r>
                      <a:r>
                        <a:rPr lang="en-IN" b="1">
                          <a:effectLst/>
                        </a:rPr>
                        <a:t> ,</a:t>
                      </a:r>
                      <a:r>
                        <a:rPr lang="en-IN">
                          <a:effectLst/>
                        </a:rPr>
                        <a:t> to</a:t>
                      </a:r>
                      <a:r>
                        <a:rPr lang="en-IN" b="1">
                          <a:effectLst/>
                        </a:rPr>
                        <a:t>,</a:t>
                      </a:r>
                      <a:r>
                        <a:rPr lang="en-IN">
                          <a:effectLst/>
                        </a:rPr>
                        <a:t> by</a:t>
                      </a:r>
                      <a:r>
                        <a:rPr lang="en-IN" b="1">
                          <a:effectLst/>
                        </a:rPr>
                        <a:t>)</a:t>
                      </a:r>
                      <a:endParaRPr lang="en-IN">
                        <a:effectLst/>
                      </a:endParaRP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IN">
                          <a:effectLst/>
                        </a:rPr>
                        <a:t>generate a sequence</a:t>
                      </a:r>
                      <a:br>
                        <a:rPr lang="en-IN">
                          <a:effectLst/>
                        </a:rPr>
                      </a:br>
                      <a:r>
                        <a:rPr lang="en-IN">
                          <a:effectLst/>
                        </a:rPr>
                        <a:t>indices &lt;- </a:t>
                      </a:r>
                      <a:r>
                        <a:rPr lang="en-IN" err="1">
                          <a:effectLst/>
                        </a:rPr>
                        <a:t>seq</a:t>
                      </a:r>
                      <a:r>
                        <a:rPr lang="en-IN">
                          <a:effectLst/>
                        </a:rPr>
                        <a:t>(1,10,2)</a:t>
                      </a:r>
                      <a:br>
                        <a:rPr lang="en-IN">
                          <a:effectLst/>
                        </a:rPr>
                      </a:br>
                      <a:r>
                        <a:rPr lang="en-IN">
                          <a:effectLst/>
                        </a:rPr>
                        <a:t>#indices is c(1, 3, 5, 7, 9)</a:t>
                      </a: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066800">
                <a:tc>
                  <a:txBody>
                    <a:bodyPr/>
                    <a:lstStyle/>
                    <a:p>
                      <a:pPr algn="ctr" fontAlgn="t"/>
                      <a:r>
                        <a:rPr lang="en-IN" b="1">
                          <a:effectLst/>
                        </a:rPr>
                        <a:t>rep(</a:t>
                      </a:r>
                      <a:r>
                        <a:rPr lang="en-IN">
                          <a:effectLst/>
                        </a:rPr>
                        <a:t>x</a:t>
                      </a:r>
                      <a:r>
                        <a:rPr lang="en-IN" b="1">
                          <a:effectLst/>
                        </a:rPr>
                        <a:t>, </a:t>
                      </a:r>
                      <a:r>
                        <a:rPr lang="en-IN" err="1">
                          <a:effectLst/>
                        </a:rPr>
                        <a:t>ntimes</a:t>
                      </a:r>
                      <a:r>
                        <a:rPr lang="en-IN" b="1">
                          <a:effectLst/>
                        </a:rPr>
                        <a:t>)</a:t>
                      </a:r>
                      <a:endParaRPr lang="en-IN">
                        <a:effectLst/>
                      </a:endParaRP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a:effectLst/>
                        </a:rPr>
                        <a:t>repeat x n times</a:t>
                      </a:r>
                      <a:br>
                        <a:rPr lang="en-US">
                          <a:effectLst/>
                        </a:rPr>
                      </a:br>
                      <a:r>
                        <a:rPr lang="en-US">
                          <a:effectLst/>
                        </a:rPr>
                        <a:t>y &lt;- rep(1:3, 2)</a:t>
                      </a:r>
                      <a:br>
                        <a:rPr lang="en-US">
                          <a:effectLst/>
                        </a:rPr>
                      </a:br>
                      <a:r>
                        <a:rPr lang="en-US">
                          <a:effectLst/>
                        </a:rPr>
                        <a:t># y is c(1, 2, 3, 1, 2, 3)</a:t>
                      </a: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1066800">
                <a:tc>
                  <a:txBody>
                    <a:bodyPr/>
                    <a:lstStyle/>
                    <a:p>
                      <a:pPr algn="ctr" fontAlgn="t"/>
                      <a:r>
                        <a:rPr lang="en-IN" b="1">
                          <a:effectLst/>
                        </a:rPr>
                        <a:t>cut(</a:t>
                      </a:r>
                      <a:r>
                        <a:rPr lang="en-IN">
                          <a:effectLst/>
                        </a:rPr>
                        <a:t>x</a:t>
                      </a:r>
                      <a:r>
                        <a:rPr lang="en-IN" b="1">
                          <a:effectLst/>
                        </a:rPr>
                        <a:t>,</a:t>
                      </a:r>
                      <a:r>
                        <a:rPr lang="en-IN">
                          <a:effectLst/>
                        </a:rPr>
                        <a:t> n</a:t>
                      </a:r>
                      <a:r>
                        <a:rPr lang="en-IN" b="1">
                          <a:effectLst/>
                        </a:rPr>
                        <a:t>)</a:t>
                      </a:r>
                      <a:endParaRPr lang="en-IN">
                        <a:effectLst/>
                      </a:endParaRP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a:effectLst/>
                        </a:rPr>
                        <a:t>divide continuous variable in factor with n levels</a:t>
                      </a:r>
                      <a:br>
                        <a:rPr lang="en-US">
                          <a:effectLst/>
                        </a:rPr>
                      </a:br>
                      <a:r>
                        <a:rPr lang="en-US">
                          <a:effectLst/>
                        </a:rPr>
                        <a:t>y &lt;- cut(x, 5)</a:t>
                      </a:r>
                    </a:p>
                  </a:txBody>
                  <a:tcPr marL="19050" marR="19050" marT="19050" marB="190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41</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endParaRPr lang="en-IN" sz="3200"/>
          </a:p>
          <a:p>
            <a:pPr algn="ctr"/>
            <a:r>
              <a:rPr lang="en-IN" sz="3200" b="1">
                <a:latin typeface="+mj-lt"/>
              </a:rPr>
              <a:t>Data Structures in R</a:t>
            </a:r>
            <a:br>
              <a:rPr lang="en-IN" sz="3200" b="1">
                <a:latin typeface="+mj-lt"/>
              </a:rPr>
            </a:br>
            <a:endParaRPr lang="en-IN" sz="3200" b="1" i="0">
              <a:solidFill>
                <a:srgbClr val="3D4251"/>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595313" y="1066800"/>
            <a:ext cx="10515600" cy="5289550"/>
          </a:xfrm>
        </p:spPr>
        <p:txBody>
          <a:bodyPr/>
          <a:lstStyle/>
          <a:p>
            <a:pPr marL="457200" lvl="1" indent="0" algn="just">
              <a:buFont typeface="Arial" panose="020B0604020202020204" pitchFamily="34" charset="0"/>
              <a:buNone/>
              <a:defRPr/>
            </a:pPr>
            <a:r>
              <a:rPr lang="en-US" sz="2400" b="0" i="0">
                <a:solidFill>
                  <a:srgbClr val="3A3A3A"/>
                </a:solidFill>
                <a:effectLst/>
              </a:rPr>
              <a:t>Data structures are known to make data accessing and operations easier. They are also selected or designed to be used with different algorithms. In some scenarios, it has been observed that the algorithm’s base operations have closely adhered to the design of the data structures.</a:t>
            </a:r>
          </a:p>
          <a:p>
            <a:pPr lvl="1" algn="just">
              <a:buFont typeface="Arial" panose="020B0604020202020204" pitchFamily="34" charset="0"/>
              <a:buChar char="•"/>
              <a:defRPr/>
            </a:pPr>
            <a:r>
              <a:rPr lang="en-US" sz="2800" b="1">
                <a:sym typeface="+mn-ea"/>
              </a:rPr>
              <a:t>Vectors</a:t>
            </a:r>
            <a:endParaRPr lang="en-US" sz="2800" b="1"/>
          </a:p>
          <a:p>
            <a:pPr lvl="1" algn="just">
              <a:buFont typeface="Arial" panose="020B0604020202020204" pitchFamily="34" charset="0"/>
              <a:buChar char="•"/>
              <a:defRPr/>
            </a:pPr>
            <a:r>
              <a:rPr lang="en-US" sz="2800" b="1">
                <a:sym typeface="+mn-ea"/>
              </a:rPr>
              <a:t>Lists</a:t>
            </a:r>
            <a:endParaRPr lang="en-US" sz="2800" b="1"/>
          </a:p>
          <a:p>
            <a:pPr lvl="1" algn="just">
              <a:buFont typeface="Arial" panose="020B0604020202020204" pitchFamily="34" charset="0"/>
              <a:buChar char="•"/>
              <a:defRPr/>
            </a:pPr>
            <a:r>
              <a:rPr lang="en-US" sz="2800" b="1">
                <a:sym typeface="+mn-ea"/>
              </a:rPr>
              <a:t>Dataframes</a:t>
            </a:r>
            <a:endParaRPr lang="en-US" sz="2800" b="1"/>
          </a:p>
          <a:p>
            <a:pPr lvl="1" algn="just">
              <a:buFont typeface="Arial" panose="020B0604020202020204" pitchFamily="34" charset="0"/>
              <a:buChar char="•"/>
              <a:defRPr/>
            </a:pPr>
            <a:r>
              <a:rPr lang="en-US" sz="2800" b="1">
                <a:sym typeface="+mn-ea"/>
              </a:rPr>
              <a:t>Matrices</a:t>
            </a:r>
            <a:endParaRPr lang="en-US" sz="2800" b="1"/>
          </a:p>
          <a:p>
            <a:pPr lvl="1" algn="just">
              <a:buFont typeface="Arial" panose="020B0604020202020204" pitchFamily="34" charset="0"/>
              <a:buChar char="•"/>
              <a:defRPr/>
            </a:pPr>
            <a:r>
              <a:rPr lang="en-US" sz="2800" b="1">
                <a:sym typeface="+mn-ea"/>
              </a:rPr>
              <a:t>Arrays</a:t>
            </a:r>
            <a:endParaRPr lang="en-US" sz="2800" b="1"/>
          </a:p>
          <a:p>
            <a:pPr lvl="1" algn="just">
              <a:buFont typeface="Arial" panose="020B0604020202020204" pitchFamily="34" charset="0"/>
              <a:buChar char="•"/>
              <a:defRPr/>
            </a:pPr>
            <a:r>
              <a:rPr lang="en-US" sz="2800" b="1">
                <a:sym typeface="+mn-ea"/>
              </a:rPr>
              <a:t>Factors</a:t>
            </a:r>
            <a:endParaRPr lang="en-US" sz="2800" b="1"/>
          </a:p>
          <a:p>
            <a:pPr marL="0" indent="0">
              <a:buNone/>
            </a:pPr>
            <a:endParaRPr lang="en-US" sz="2800" b="1"/>
          </a:p>
          <a:p>
            <a:pPr marL="457200" lvl="1" indent="0" algn="just">
              <a:buFont typeface="Arial" panose="020B0604020202020204" pitchFamily="34" charset="0"/>
              <a:buNone/>
              <a:defRPr/>
            </a:pPr>
            <a:endParaRPr lang="en-US">
              <a:solidFill>
                <a:srgbClr val="3A3A3A"/>
              </a:solidFill>
            </a:endParaRPr>
          </a:p>
          <a:p>
            <a:pPr marL="457200" lvl="1" indent="0" algn="just">
              <a:buFont typeface="Arial" panose="020B0604020202020204" pitchFamily="34" charset="0"/>
              <a:buNone/>
              <a:defRPr/>
            </a:pPr>
            <a:endParaRPr lang="en-US" b="0" i="0">
              <a:solidFill>
                <a:srgbClr val="3A3A3A"/>
              </a:solidFill>
              <a:effectLst/>
            </a:endParaRPr>
          </a:p>
          <a:p>
            <a:pPr marL="457200" lvl="1" indent="0" algn="just">
              <a:buFont typeface="Arial" panose="020B0604020202020204" pitchFamily="34" charset="0"/>
              <a:buNone/>
              <a:defRPr/>
            </a:pPr>
            <a:endParaRPr lang="en-US">
              <a:solidFill>
                <a:srgbClr val="3A3A3A"/>
              </a:solidFill>
            </a:endParaRPr>
          </a:p>
          <a:p>
            <a:pPr marL="457200" lvl="1" indent="0" algn="just">
              <a:buFont typeface="Arial" panose="020B0604020202020204" pitchFamily="34" charset="0"/>
              <a:buNone/>
              <a:defRPr/>
            </a:pPr>
            <a:endParaRPr lang="en-US" b="0" i="0">
              <a:solidFill>
                <a:srgbClr val="3A3A3A"/>
              </a:solidFill>
              <a:effectLst/>
            </a:endParaRPr>
          </a:p>
          <a:p>
            <a:pPr marL="457200" lvl="1" indent="0" algn="just">
              <a:buFont typeface="Arial" panose="020B0604020202020204" pitchFamily="34" charset="0"/>
              <a:buNone/>
              <a:defRPr/>
            </a:pPr>
            <a:endParaRPr lang="en-US">
              <a:solidFill>
                <a:srgbClr val="3A3A3A"/>
              </a:solidFill>
            </a:endParaRPr>
          </a:p>
          <a:p>
            <a:pPr marL="457200" lvl="1" indent="0" algn="ctr">
              <a:buFont typeface="Arial" panose="020B0604020202020204" pitchFamily="34" charset="0"/>
              <a:buNone/>
              <a:defRPr/>
            </a:pPr>
            <a:endParaRPr lang="en-IN" sz="1600" b="1"/>
          </a:p>
          <a:p>
            <a:pPr marL="457200" lvl="1" indent="0" algn="ctr">
              <a:buFont typeface="Arial" panose="020B0604020202020204" pitchFamily="34" charset="0"/>
              <a:buNone/>
              <a:defRPr/>
            </a:pPr>
            <a:endParaRPr lang="en-IN" sz="1600" b="1"/>
          </a:p>
          <a:p>
            <a:pPr marL="457200" lvl="1" indent="0" algn="ctr">
              <a:buFont typeface="Arial" panose="020B0604020202020204" pitchFamily="34" charset="0"/>
              <a:buNone/>
              <a:defRPr/>
            </a:pPr>
            <a:endParaRPr lang="en-IN" sz="1600" b="1"/>
          </a:p>
          <a:p>
            <a:pPr marL="457200" lvl="1" indent="0" algn="ctr">
              <a:buFont typeface="Arial" panose="020B0604020202020204" pitchFamily="34" charset="0"/>
              <a:buNone/>
              <a:defRPr/>
            </a:pPr>
            <a:r>
              <a:rPr lang="en-IN" sz="1600" b="1"/>
              <a:t>Data Structures in R</a:t>
            </a:r>
            <a:br>
              <a:rPr lang="en-IN" sz="1600" b="1"/>
            </a:br>
            <a:endParaRPr lang="en-US" sz="1600" b="1" i="0">
              <a:solidFill>
                <a:srgbClr val="3A3A3A"/>
              </a:solidFill>
              <a:effectLst/>
            </a:endParaRPr>
          </a:p>
          <a:p>
            <a:pPr marL="457200" lvl="1" indent="0" algn="just">
              <a:buFont typeface="Arial" panose="020B0604020202020204" pitchFamily="34" charset="0"/>
              <a:buNone/>
              <a:defRPr/>
            </a:pPr>
            <a:endParaRPr lang="en-US" b="0" i="0">
              <a:solidFill>
                <a:srgbClr val="4D5356"/>
              </a:solidFill>
              <a:effectLst/>
            </a:endParaRPr>
          </a:p>
        </p:txBody>
      </p:sp>
      <p:pic>
        <p:nvPicPr>
          <p:cNvPr id="3074" name="Picture 2" descr="Data Structures in 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4800" y="3047999"/>
            <a:ext cx="3305175" cy="28956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7DBFB-73BC-9C97-17C3-3CD9DFD58A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5D66E86-9695-3976-56A5-93EE8971895C}"/>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776CF87D-1838-E744-F074-BD00D962BBE2}"/>
              </a:ext>
            </a:extLst>
          </p:cNvPr>
          <p:cNvSpPr>
            <a:spLocks noGrp="1"/>
          </p:cNvSpPr>
          <p:nvPr>
            <p:ph type="dt" sz="half" idx="10"/>
          </p:nvPr>
        </p:nvSpPr>
        <p:spPr/>
        <p:txBody>
          <a:bodyPr/>
          <a:lstStyle/>
          <a:p>
            <a:pPr>
              <a:defRPr/>
            </a:pPr>
            <a:fld id="{192C5ECA-3A72-E242-8B1C-FF919A9DF425}" type="datetime1">
              <a:rPr lang="en-US" smtClean="0"/>
              <a:t>2/28/2025</a:t>
            </a:fld>
            <a:endParaRPr lang="en-US"/>
          </a:p>
        </p:txBody>
      </p:sp>
      <p:sp>
        <p:nvSpPr>
          <p:cNvPr id="5" name="Footer Placeholder 4">
            <a:extLst>
              <a:ext uri="{FF2B5EF4-FFF2-40B4-BE49-F238E27FC236}">
                <a16:creationId xmlns:a16="http://schemas.microsoft.com/office/drawing/2014/main" id="{24DC3EF0-3484-8B8A-B001-9C816CCBE393}"/>
              </a:ext>
            </a:extLst>
          </p:cNvPr>
          <p:cNvSpPr>
            <a:spLocks noGrp="1"/>
          </p:cNvSpPr>
          <p:nvPr>
            <p:ph type="ftr" sz="quarter" idx="11"/>
          </p:nvPr>
        </p:nvSpPr>
        <p:spPr/>
        <p:txBody>
          <a:bodyPr/>
          <a:lstStyle/>
          <a:p>
            <a:pPr>
              <a:defRPr/>
            </a:pPr>
            <a:r>
              <a:rPr lang="en-US"/>
              <a:t>Mr. Raj u  UNIT-2 ACSAI0617 Programming For Data Analytics</a:t>
            </a:r>
          </a:p>
        </p:txBody>
      </p:sp>
      <p:sp>
        <p:nvSpPr>
          <p:cNvPr id="6" name="Slide Number Placeholder 5">
            <a:extLst>
              <a:ext uri="{FF2B5EF4-FFF2-40B4-BE49-F238E27FC236}">
                <a16:creationId xmlns:a16="http://schemas.microsoft.com/office/drawing/2014/main" id="{3FB8D579-9D34-ACD3-6452-0AD10B92E961}"/>
              </a:ext>
            </a:extLst>
          </p:cNvPr>
          <p:cNvSpPr>
            <a:spLocks noGrp="1"/>
          </p:cNvSpPr>
          <p:nvPr>
            <p:ph type="sldNum" sz="quarter" idx="12"/>
          </p:nvPr>
        </p:nvSpPr>
        <p:spPr/>
        <p:txBody>
          <a:bodyPr/>
          <a:lstStyle/>
          <a:p>
            <a:pPr>
              <a:defRPr/>
            </a:pPr>
            <a:fld id="{78BCF514-F634-7C42-A999-9C2070783D3D}" type="slidenum">
              <a:rPr lang="en-US" altLang="en-US"/>
              <a:t>42</a:t>
            </a:fld>
            <a:endParaRPr lang="en-US" altLang="en-US"/>
          </a:p>
        </p:txBody>
      </p:sp>
    </p:spTree>
    <p:extLst>
      <p:ext uri="{BB962C8B-B14F-4D97-AF65-F5344CB8AC3E}">
        <p14:creationId xmlns:p14="http://schemas.microsoft.com/office/powerpoint/2010/main" val="34472002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B362D404-D77C-4241-AC3A-06FD903770A8}" type="datetime1">
              <a:rPr lang="en-US" smtClean="0"/>
              <a:t>2/28/2025</a:t>
            </a:fld>
            <a:endParaRPr lang="en-US"/>
          </a:p>
        </p:txBody>
      </p:sp>
      <p:sp>
        <p:nvSpPr>
          <p:cNvPr id="4096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D5F57D2-3955-7646-9A45-6F333B457C1A}" type="slidenum">
              <a:rPr lang="en-US" altLang="en-US" sz="1200" smtClean="0">
                <a:solidFill>
                  <a:srgbClr val="898989"/>
                </a:solidFill>
              </a:rPr>
              <a:t>43</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i="0">
                <a:solidFill>
                  <a:srgbClr val="3A3A3A"/>
                </a:solidFill>
                <a:effectLst/>
              </a:rPr>
              <a:t>What are Data Structures in R Programming?</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096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7" name="Content Placeholder 2"/>
          <p:cNvSpPr>
            <a:spLocks noGrp="1"/>
          </p:cNvSpPr>
          <p:nvPr>
            <p:ph idx="1"/>
          </p:nvPr>
        </p:nvSpPr>
        <p:spPr>
          <a:xfrm>
            <a:off x="609600" y="990599"/>
            <a:ext cx="10972800" cy="5203825"/>
          </a:xfrm>
        </p:spPr>
        <p:txBody>
          <a:bodyPr/>
          <a:lstStyle/>
          <a:p>
            <a:pPr algn="just"/>
            <a:r>
              <a:rPr lang="en-US" sz="2400" b="0" i="0">
                <a:solidFill>
                  <a:srgbClr val="3A3A3A"/>
                </a:solidFill>
                <a:effectLst/>
              </a:rPr>
              <a:t>A data structure is essentially a way to organize data in a system to facilitate effective usage of the same. The whole idea is to reduce the complexities of space and time in various tasks. </a:t>
            </a:r>
          </a:p>
          <a:p>
            <a:pPr algn="just"/>
            <a:r>
              <a:rPr lang="en-US" sz="2400" b="0" i="0">
                <a:solidFill>
                  <a:srgbClr val="3A3A3A"/>
                </a:solidFill>
                <a:effectLst/>
              </a:rPr>
              <a:t>While using a programming language, different variables are essential to store different data. These variables are reserved in a memory location for storing values. Once a variable is created, some area in the memory is reserved. </a:t>
            </a:r>
          </a:p>
          <a:p>
            <a:pPr algn="just"/>
            <a:r>
              <a:rPr lang="en-US" sz="2400" b="0" i="0">
                <a:solidFill>
                  <a:srgbClr val="3A3A3A"/>
                </a:solidFill>
                <a:effectLst/>
              </a:rPr>
              <a:t>Data structures are the objects that are manipulated regularly in R. They are used to store data in an organized fashion to make </a:t>
            </a:r>
            <a:r>
              <a:rPr lang="en-US" sz="2400" b="0" i="0" u="none" strike="noStrike">
                <a:solidFill>
                  <a:srgbClr val="6458C0"/>
                </a:solidFill>
                <a:effectLst/>
                <a:hlinkClick r:id="rId3"/>
              </a:rPr>
              <a:t>data manipulation</a:t>
            </a:r>
            <a:r>
              <a:rPr lang="en-US" sz="2400" b="0" i="0">
                <a:solidFill>
                  <a:srgbClr val="3A3A3A"/>
                </a:solidFill>
                <a:effectLst/>
              </a:rPr>
              <a:t> and other data operations more efficient. R has many data structures. The following section will discuss them in detail.</a:t>
            </a:r>
          </a:p>
          <a:p>
            <a:pPr marL="457200" lvl="1" indent="0">
              <a:buNone/>
            </a:pPr>
            <a:endParaRPr lang="en-US" altLang="en-US"/>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44</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A3A3A"/>
                </a:solidFill>
                <a:effectLst/>
                <a:latin typeface="+mj-lt"/>
              </a:rPr>
              <a:t>Vectors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pPr algn="just"/>
            <a:r>
              <a:rPr lang="en-US" sz="2400" b="0" i="0">
                <a:solidFill>
                  <a:srgbClr val="3A3A3A"/>
                </a:solidFill>
                <a:effectLst/>
              </a:rPr>
              <a:t>Vector is one of the basic data structures in R. </a:t>
            </a:r>
          </a:p>
          <a:p>
            <a:pPr algn="just"/>
            <a:r>
              <a:rPr lang="en-US" sz="2400" b="0" i="0">
                <a:solidFill>
                  <a:srgbClr val="3A3A3A"/>
                </a:solidFill>
                <a:effectLst/>
              </a:rPr>
              <a:t>It is homogenous, which means that it only contains elements of the same data type. </a:t>
            </a:r>
          </a:p>
          <a:p>
            <a:pPr algn="just"/>
            <a:r>
              <a:rPr lang="en-US" sz="2400">
                <a:sym typeface="+mn-ea"/>
              </a:rPr>
              <a:t>Vectors are one-dimensional data structures.</a:t>
            </a:r>
            <a:endParaRPr lang="en-US" sz="2400"/>
          </a:p>
          <a:p>
            <a:pPr algn="just"/>
            <a:r>
              <a:rPr lang="en-US" sz="2400">
                <a:sym typeface="+mn-ea"/>
              </a:rPr>
              <a:t>A vector is an ordered collection of basic data types of a given length. </a:t>
            </a:r>
            <a:endParaRPr lang="en-US" sz="2400"/>
          </a:p>
          <a:p>
            <a:pPr algn="just"/>
            <a:r>
              <a:rPr lang="en-US" sz="2400" b="0" i="0">
                <a:solidFill>
                  <a:srgbClr val="3A3A3A"/>
                </a:solidFill>
                <a:effectLst/>
              </a:rPr>
              <a:t>Data types can be numeric, integer, character, complex, or logical.</a:t>
            </a:r>
          </a:p>
          <a:p>
            <a:pPr algn="just"/>
            <a:r>
              <a:rPr lang="en-US" sz="2400" b="0" i="0">
                <a:solidFill>
                  <a:srgbClr val="3A3A3A"/>
                </a:solidFill>
                <a:effectLst/>
              </a:rPr>
              <a:t>Vectors are created by using the c() function. </a:t>
            </a:r>
          </a:p>
          <a:p>
            <a:pPr algn="just"/>
            <a:r>
              <a:rPr lang="en-US" sz="2400" b="0" i="0">
                <a:solidFill>
                  <a:srgbClr val="3A3A3A"/>
                </a:solidFill>
                <a:effectLst/>
              </a:rPr>
              <a:t>Coercion takes place in a vector, from bottom to top, if the elements passed are of different data types, from logical to integer to double to character.</a:t>
            </a:r>
          </a:p>
          <a:p>
            <a:pPr algn="just"/>
            <a:endParaRPr lang="en-US" sz="2400" b="0" i="0">
              <a:solidFill>
                <a:srgbClr val="3A3A3A"/>
              </a:solidFill>
              <a:effectLst/>
            </a:endParaRPr>
          </a:p>
          <a:p>
            <a:pPr marL="0" indent="0">
              <a:buNone/>
            </a:pPr>
            <a:endParaRPr lang="en-IN"/>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45</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A3A3A"/>
                </a:solidFill>
                <a:effectLst/>
                <a:latin typeface="+mj-lt"/>
              </a:rPr>
              <a:t>Vectors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pPr marL="0" indent="0">
              <a:buNone/>
            </a:pPr>
            <a:r>
              <a:rPr lang="en-US" altLang="en-IN" b="1"/>
              <a:t>Type of Vector</a:t>
            </a:r>
          </a:p>
        </p:txBody>
      </p:sp>
      <p:pic>
        <p:nvPicPr>
          <p:cNvPr id="102" name="Picture Placeholder 101"/>
          <p:cNvPicPr/>
          <p:nvPr/>
        </p:nvPicPr>
        <p:blipFill>
          <a:blip r:embed="rId3"/>
          <a:stretch>
            <a:fillRect/>
          </a:stretch>
        </p:blipFill>
        <p:spPr>
          <a:xfrm>
            <a:off x="5791200" y="838200"/>
            <a:ext cx="5638800" cy="5685790"/>
          </a:xfrm>
          <a:prstGeom prst="rect">
            <a:avLst/>
          </a:prstGeom>
          <a:noFill/>
          <a:ln w="9525">
            <a:noFill/>
          </a:ln>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46</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Vector &amp; ways of creating it</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r>
              <a:rPr lang="en-US" sz="3200">
                <a:sym typeface="+mn-ea"/>
              </a:rPr>
              <a:t>Collection of Same Data Type Elements</a:t>
            </a:r>
            <a:endParaRPr lang="en-US" sz="3200"/>
          </a:p>
          <a:p>
            <a:r>
              <a:rPr lang="en-US" sz="3200">
                <a:sym typeface="+mn-ea"/>
              </a:rPr>
              <a:t>c() is used to create vector in R</a:t>
            </a:r>
            <a:endParaRPr lang="en-US" sz="3200"/>
          </a:p>
          <a:p>
            <a:r>
              <a:rPr lang="en-US" sz="3200">
                <a:sym typeface="+mn-ea"/>
              </a:rPr>
              <a:t>c() function returns a one-dimensional array or simply vector. </a:t>
            </a:r>
            <a:endParaRPr lang="en-US" sz="3200"/>
          </a:p>
          <a:p>
            <a:r>
              <a:rPr lang="en-US" sz="3200">
                <a:sym typeface="+mn-ea"/>
              </a:rPr>
              <a:t>The c() function is a generic function which combines its argument. </a:t>
            </a:r>
            <a:endParaRPr lang="en-US" sz="3200"/>
          </a:p>
          <a:p>
            <a:r>
              <a:rPr lang="en-US" sz="3200">
                <a:sym typeface="+mn-ea"/>
              </a:rPr>
              <a:t>Way of creating vector</a:t>
            </a:r>
            <a:endParaRPr lang="en-US" sz="3200"/>
          </a:p>
          <a:p>
            <a:pPr lvl="1"/>
            <a:r>
              <a:rPr lang="en-US" sz="3200">
                <a:sym typeface="+mn-ea"/>
              </a:rPr>
              <a:t>1) Using the colon(:) operator</a:t>
            </a:r>
            <a:endParaRPr lang="en-US" sz="3200"/>
          </a:p>
          <a:p>
            <a:pPr lvl="1"/>
            <a:r>
              <a:rPr lang="en-US" sz="3200">
                <a:sym typeface="+mn-ea"/>
              </a:rPr>
              <a:t>2) Using the seq() function</a:t>
            </a:r>
            <a:endParaRPr lang="en-US" altLang="en-IN" b="1"/>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47</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Atomic vectors in R</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7070725" cy="5304155"/>
          </a:xfrm>
        </p:spPr>
        <p:txBody>
          <a:bodyPr/>
          <a:lstStyle/>
          <a:p>
            <a:r>
              <a:rPr lang="en-US" sz="2000" b="1">
                <a:sym typeface="+mn-ea"/>
              </a:rPr>
              <a:t>Numeric vector</a:t>
            </a:r>
            <a:endParaRPr lang="en-US" sz="2000" b="1"/>
          </a:p>
          <a:p>
            <a:pPr marL="800100" lvl="1" indent="-342900">
              <a:buFont typeface="Arial" panose="020B0604020202020204" pitchFamily="34" charset="0"/>
              <a:buChar char="•"/>
            </a:pPr>
            <a:r>
              <a:rPr lang="en-US" sz="2000">
                <a:sym typeface="+mn-ea"/>
              </a:rPr>
              <a:t>The decimal values are known as numeric data types in R. </a:t>
            </a:r>
            <a:endParaRPr lang="en-US" sz="2000"/>
          </a:p>
          <a:p>
            <a:pPr marL="800100" lvl="1" indent="-342900">
              <a:buFont typeface="Arial" panose="020B0604020202020204" pitchFamily="34" charset="0"/>
              <a:buChar char="•"/>
            </a:pPr>
            <a:r>
              <a:rPr lang="en-US" sz="2000">
                <a:sym typeface="+mn-ea"/>
              </a:rPr>
              <a:t>A vector which contains numeric elements is known as a numeric vector.</a:t>
            </a:r>
            <a:endParaRPr lang="en-US" sz="2000"/>
          </a:p>
          <a:p>
            <a:pPr marL="342900" indent="-342900"/>
            <a:r>
              <a:rPr lang="en-US" sz="2000" b="1">
                <a:sym typeface="+mn-ea"/>
              </a:rPr>
              <a:t>Integer vector</a:t>
            </a:r>
            <a:endParaRPr lang="en-US" sz="2000" b="1"/>
          </a:p>
          <a:p>
            <a:pPr marL="800100" lvl="1" indent="-342900">
              <a:buFont typeface="Arial" panose="020B0604020202020204" pitchFamily="34" charset="0"/>
              <a:buChar char="•"/>
            </a:pPr>
            <a:r>
              <a:rPr lang="en-US" sz="2000">
                <a:sym typeface="+mn-ea"/>
              </a:rPr>
              <a:t>A non-fraction numeric value is known as integer data. </a:t>
            </a:r>
            <a:endParaRPr lang="en-US" sz="2000"/>
          </a:p>
          <a:p>
            <a:pPr marL="800100" lvl="1" indent="-342900">
              <a:buFont typeface="Arial" panose="020B0604020202020204" pitchFamily="34" charset="0"/>
              <a:buChar char="•"/>
            </a:pPr>
            <a:r>
              <a:rPr lang="en-US" sz="2000">
                <a:sym typeface="+mn-ea"/>
              </a:rPr>
              <a:t>This integer data is represented by "Int." </a:t>
            </a:r>
            <a:endParaRPr lang="en-US" sz="2000"/>
          </a:p>
          <a:p>
            <a:pPr marL="800100" lvl="1" indent="-342900">
              <a:buFont typeface="Arial" panose="020B0604020202020204" pitchFamily="34" charset="0"/>
              <a:buChar char="•"/>
            </a:pPr>
            <a:r>
              <a:rPr lang="en-US" sz="2000">
                <a:sym typeface="+mn-ea"/>
              </a:rPr>
              <a:t>The Int size is 2 bytes and long Int size of 4 bytes. </a:t>
            </a:r>
            <a:endParaRPr lang="en-US" sz="2000"/>
          </a:p>
          <a:p>
            <a:pPr marL="800100" lvl="1" indent="-342900">
              <a:buFont typeface="Arial" panose="020B0604020202020204" pitchFamily="34" charset="0"/>
              <a:buChar char="•"/>
            </a:pPr>
            <a:r>
              <a:rPr lang="en-US" sz="2000">
                <a:sym typeface="+mn-ea"/>
              </a:rPr>
              <a:t>There is two way to assign an integer value to a variable, i.e., by using as.integer() function and </a:t>
            </a:r>
            <a:endParaRPr lang="en-US" sz="2000"/>
          </a:p>
          <a:p>
            <a:pPr marL="800100" lvl="1" indent="-342900">
              <a:buFont typeface="Arial" panose="020B0604020202020204" pitchFamily="34" charset="0"/>
              <a:buChar char="•"/>
            </a:pPr>
            <a:r>
              <a:rPr lang="en-US" sz="2000">
                <a:sym typeface="+mn-ea"/>
              </a:rPr>
              <a:t>appending of L to the value.</a:t>
            </a:r>
            <a:endParaRPr lang="en-US" altLang="en-IN" sz="2000" b="1"/>
          </a:p>
        </p:txBody>
      </p:sp>
      <p:pic>
        <p:nvPicPr>
          <p:cNvPr id="103" name="Content Placeholder 102"/>
          <p:cNvPicPr/>
          <p:nvPr/>
        </p:nvPicPr>
        <p:blipFill>
          <a:blip r:embed="rId3"/>
          <a:stretch>
            <a:fillRect/>
          </a:stretch>
        </p:blipFill>
        <p:spPr>
          <a:xfrm>
            <a:off x="7530465" y="847725"/>
            <a:ext cx="4585335" cy="5532120"/>
          </a:xfrm>
          <a:prstGeom prst="rect">
            <a:avLst/>
          </a:prstGeom>
          <a:noFill/>
          <a:ln w="9525">
            <a:noFill/>
          </a:ln>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48</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Atomic vectors in R</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7070725" cy="5304155"/>
          </a:xfrm>
        </p:spPr>
        <p:txBody>
          <a:bodyPr/>
          <a:lstStyle/>
          <a:p>
            <a:r>
              <a:rPr lang="en-US" sz="2000" b="1">
                <a:sym typeface="+mn-ea"/>
              </a:rPr>
              <a:t>Logical vector</a:t>
            </a:r>
            <a:endParaRPr lang="en-US" sz="2000" b="1"/>
          </a:p>
          <a:p>
            <a:pPr marL="800100" lvl="1" indent="-342900">
              <a:buFont typeface="Arial" panose="020B0604020202020204" pitchFamily="34" charset="0"/>
              <a:buChar char="•"/>
            </a:pPr>
            <a:r>
              <a:rPr lang="en-US" sz="1750">
                <a:sym typeface="+mn-ea"/>
              </a:rPr>
              <a:t>The logical data types have only two values i.e., True or False. </a:t>
            </a:r>
            <a:endParaRPr lang="en-US" sz="1750"/>
          </a:p>
          <a:p>
            <a:pPr marL="800100" lvl="1" indent="-342900">
              <a:buFont typeface="Arial" panose="020B0604020202020204" pitchFamily="34" charset="0"/>
              <a:buChar char="•"/>
            </a:pPr>
            <a:r>
              <a:rPr lang="en-US" sz="1750">
                <a:sym typeface="+mn-ea"/>
              </a:rPr>
              <a:t>These values are based on which condition is satisfied. A vector which contains Boolean values is known as the logical vector.</a:t>
            </a:r>
          </a:p>
          <a:p>
            <a:pPr marL="342900" lvl="0" indent="-342900">
              <a:buFont typeface="Arial" panose="020B0604020202020204" pitchFamily="34" charset="0"/>
              <a:buChar char="•"/>
            </a:pPr>
            <a:r>
              <a:rPr lang="en-US" sz="2285" b="1">
                <a:sym typeface="+mn-ea"/>
              </a:rPr>
              <a:t>Character vector</a:t>
            </a:r>
            <a:endParaRPr lang="en-US" sz="2285" b="1"/>
          </a:p>
          <a:p>
            <a:pPr marL="800100" lvl="1" indent="-342900">
              <a:buFont typeface="Arial" panose="020B0604020202020204" pitchFamily="34" charset="0"/>
              <a:buChar char="•"/>
            </a:pPr>
            <a:r>
              <a:rPr lang="en-US" sz="1750">
                <a:sym typeface="+mn-ea"/>
              </a:rPr>
              <a:t>A character is held as a one-byte integer in memory.</a:t>
            </a:r>
            <a:endParaRPr lang="en-US" sz="1750"/>
          </a:p>
          <a:p>
            <a:pPr marL="800100" lvl="1" indent="-342900">
              <a:buFont typeface="Arial" panose="020B0604020202020204" pitchFamily="34" charset="0"/>
              <a:buChar char="•"/>
            </a:pPr>
            <a:r>
              <a:rPr lang="en-US" sz="1750">
                <a:sym typeface="+mn-ea"/>
              </a:rPr>
              <a:t>In R, there are two different ways to create a character data type value, i.e., using </a:t>
            </a:r>
            <a:endParaRPr lang="en-US" sz="1750"/>
          </a:p>
          <a:p>
            <a:pPr marL="1257300" lvl="2" indent="-342900">
              <a:buFont typeface="Arial" panose="020B0604020202020204" pitchFamily="34" charset="0"/>
              <a:buChar char="•"/>
            </a:pPr>
            <a:r>
              <a:rPr lang="en-US" sz="1710" b="1">
                <a:sym typeface="+mn-ea"/>
              </a:rPr>
              <a:t>as.character() </a:t>
            </a:r>
            <a:r>
              <a:rPr lang="en-US" sz="1710">
                <a:sym typeface="+mn-ea"/>
              </a:rPr>
              <a:t>function and </a:t>
            </a:r>
            <a:endParaRPr lang="en-US" sz="1710"/>
          </a:p>
          <a:p>
            <a:pPr marL="1257300" lvl="2" indent="-342900">
              <a:buFont typeface="Arial" panose="020B0604020202020204" pitchFamily="34" charset="0"/>
              <a:buChar char="•"/>
            </a:pPr>
            <a:r>
              <a:rPr lang="en-US" sz="1710">
                <a:sym typeface="+mn-ea"/>
              </a:rPr>
              <a:t>by typing string between double quotes("") or single quotes('').</a:t>
            </a:r>
            <a:endParaRPr lang="en-US" sz="1710"/>
          </a:p>
          <a:p>
            <a:pPr marL="800100" lvl="1" indent="-342900">
              <a:buFont typeface="Arial" panose="020B0604020202020204" pitchFamily="34" charset="0"/>
              <a:buChar char="•"/>
            </a:pPr>
            <a:r>
              <a:rPr lang="en-US" sz="1750">
                <a:sym typeface="+mn-ea"/>
              </a:rPr>
              <a:t>A vector which contains character elements is known as an integer vector.</a:t>
            </a:r>
            <a:endParaRPr lang="en-US" altLang="en-IN" sz="1750" b="1"/>
          </a:p>
        </p:txBody>
      </p:sp>
      <p:pic>
        <p:nvPicPr>
          <p:cNvPr id="103" name="Content Placeholder 102"/>
          <p:cNvPicPr/>
          <p:nvPr/>
        </p:nvPicPr>
        <p:blipFill>
          <a:blip r:embed="rId3"/>
          <a:stretch>
            <a:fillRect/>
          </a:stretch>
        </p:blipFill>
        <p:spPr>
          <a:xfrm>
            <a:off x="7530465" y="847725"/>
            <a:ext cx="4585335" cy="5532120"/>
          </a:xfrm>
          <a:prstGeom prst="rect">
            <a:avLst/>
          </a:prstGeom>
          <a:noFill/>
          <a:ln w="9525">
            <a:noFill/>
          </a:ln>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49</a:t>
            </a:fld>
            <a:endParaRPr lang="en-US" altLang="en-US" sz="1200">
              <a:solidFill>
                <a:srgbClr val="898989"/>
              </a:solidFill>
            </a:endParaRPr>
          </a:p>
        </p:txBody>
      </p:sp>
      <p:sp>
        <p:nvSpPr>
          <p:cNvPr id="7" name="Title 1"/>
          <p:cNvSpPr txBox="1"/>
          <p:nvPr/>
        </p:nvSpPr>
        <p:spPr>
          <a:xfrm>
            <a:off x="19050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Accessing elements of vectors</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Content Placeholder 103"/>
          <p:cNvPicPr/>
          <p:nvPr/>
        </p:nvPicPr>
        <p:blipFill>
          <a:blip r:embed="rId3"/>
          <a:stretch>
            <a:fillRect/>
          </a:stretch>
        </p:blipFill>
        <p:spPr>
          <a:xfrm>
            <a:off x="6972300" y="1691005"/>
            <a:ext cx="4813300" cy="4351655"/>
          </a:xfrm>
          <a:prstGeom prst="rect">
            <a:avLst/>
          </a:prstGeom>
          <a:noFill/>
          <a:ln w="9525">
            <a:noFill/>
          </a:ln>
        </p:spPr>
      </p:pic>
      <p:sp>
        <p:nvSpPr>
          <p:cNvPr id="2" name="Content Placeholder 1"/>
          <p:cNvSpPr>
            <a:spLocks noGrp="1"/>
          </p:cNvSpPr>
          <p:nvPr>
            <p:ph idx="1"/>
          </p:nvPr>
        </p:nvSpPr>
        <p:spPr/>
        <p:txBody>
          <a:bodyPr/>
          <a:lstStyle/>
          <a:p>
            <a:endParaRPr lang="en-US"/>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10744200" cy="5334000"/>
          </a:xfrm>
        </p:spPr>
        <p:txBody>
          <a:bodyPr vert="horz" wrap="square" lIns="91440" tIns="45720" rIns="91440" bIns="45720" numCol="1" anchor="t" anchorCtr="0" compatLnSpc="1">
            <a:noAutofit/>
          </a:bodyPr>
          <a:lstStyle/>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Topic Links</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MCQ (End of Unit)</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Glossary Questions</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Old Question Papers (</a:t>
            </a:r>
            <a:r>
              <a:rPr kumimoji="0" lang="en-US" sz="2400" b="0" i="0" u="none" strike="noStrike" kern="1200" cap="none" spc="0" normalizeH="0" baseline="0" noProof="0" err="1">
                <a:ln>
                  <a:noFill/>
                </a:ln>
                <a:solidFill>
                  <a:schemeClr val="tx1"/>
                </a:solidFill>
                <a:effectLst/>
                <a:uLnTx/>
                <a:uFillTx/>
                <a:latin typeface="Times New Roman" panose="02020603050405020304" pitchFamily="18" charset="0"/>
                <a:ea typeface="+mn-ea"/>
                <a:cs typeface="Times New Roman" panose="02020603050405020304" pitchFamily="18" charset="0"/>
              </a:rPr>
              <a:t>Sessional</a:t>
            </a: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 + University)</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Expected Questions</a:t>
            </a:r>
          </a:p>
          <a:p>
            <a:pPr marL="457200" marR="0" lvl="0" indent="-457200" algn="l" defTabSz="914400" rtl="0" eaLnBrk="0" fontAlgn="base" latinLnBrk="0" hangingPunct="0">
              <a:lnSpc>
                <a:spcPct val="100000"/>
              </a:lnSpc>
              <a:spcBef>
                <a:spcPct val="20000"/>
              </a:spcBef>
              <a:spcAft>
                <a:spcPct val="0"/>
              </a:spcAft>
              <a:buClrTx/>
              <a:buSzTx/>
              <a:buFont typeface="Arial" panose="020B0604020202020204" pitchFamily="34" charset="0"/>
              <a:buAutoNum type="arabicPlain" startAt="23"/>
              <a:defRPr/>
            </a:pPr>
            <a:r>
              <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rPr>
              <a:t>Recap of Unit</a:t>
            </a:r>
          </a:p>
          <a:p>
            <a:pPr marL="342900" marR="0" lvl="0" indent="-3429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a:pPr>
            <a:endParaRPr kumimoji="0" lang="en-US" sz="24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4" name="Date Placeholder 3"/>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15C5B3C9-CB75-4221-9551-D786CE3378CC}"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11"/>
          </p:nvPr>
        </p:nvSpPr>
        <p:spPr>
          <a:xfrm>
            <a:off x="4038600" y="6356350"/>
            <a:ext cx="4846638" cy="365125"/>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Mr. Raj u  UNIT-2 ACSAI0617 Programming For Data Analytics</a:t>
            </a:r>
          </a:p>
        </p:txBody>
      </p:sp>
      <p:sp>
        <p:nvSpPr>
          <p:cNvPr id="9220" name="Slide Number Placeholder 1"/>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5</a:t>
            </a:fld>
            <a:endParaRPr lang="en-US" altLang="en-US" sz="1200">
              <a:solidFill>
                <a:srgbClr val="898989"/>
              </a:solidFill>
              <a:latin typeface="Calibri" panose="020F0502020204030204" pitchFamily="34" charset="0"/>
              <a:ea typeface="Arial" panose="020B0604020202020204" pitchFamily="34" charset="0"/>
            </a:endParaRPr>
          </a:p>
        </p:txBody>
      </p:sp>
      <p:pic>
        <p:nvPicPr>
          <p:cNvPr id="9221" name="Picture 14" descr="NIET"/>
          <p:cNvPicPr>
            <a:picLocks noChangeAspect="1"/>
          </p:cNvPicPr>
          <p:nvPr/>
        </p:nvPicPr>
        <p:blipFill>
          <a:blip r:embed="rId2"/>
          <a:stretch>
            <a:fillRect/>
          </a:stretch>
        </p:blipFill>
        <p:spPr>
          <a:xfrm>
            <a:off x="0" y="14288"/>
            <a:ext cx="1581150" cy="847725"/>
          </a:xfrm>
          <a:prstGeom prst="rect">
            <a:avLst/>
          </a:prstGeom>
          <a:noFill/>
          <a:ln w="9525">
            <a:noFill/>
          </a:ln>
        </p:spPr>
      </p:pic>
      <p:sp>
        <p:nvSpPr>
          <p:cNvPr id="11"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US"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rPr>
              <a:t>Conti…</a:t>
            </a:r>
            <a:endParaRPr kumimoji="0" lang="en-IN" sz="3200" b="1" i="0" u="none" strike="noStrike" kern="1200" cap="none" spc="0" normalizeH="0" baseline="0" noProof="0">
              <a:ln>
                <a:noFill/>
              </a:ln>
              <a:solidFill>
                <a:schemeClr val="dk1"/>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50</a:t>
            </a:fld>
            <a:endParaRPr lang="en-US" altLang="en-US" sz="1200">
              <a:solidFill>
                <a:srgbClr val="898989"/>
              </a:solidFill>
            </a:endParaRPr>
          </a:p>
        </p:txBody>
      </p:sp>
      <p:sp>
        <p:nvSpPr>
          <p:cNvPr id="7" name="Title 1"/>
          <p:cNvSpPr txBox="1"/>
          <p:nvPr/>
        </p:nvSpPr>
        <p:spPr>
          <a:xfrm>
            <a:off x="19050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Vector Operation</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Content Placeholder 103"/>
          <p:cNvPicPr/>
          <p:nvPr/>
        </p:nvPicPr>
        <p:blipFill>
          <a:blip r:embed="rId3"/>
          <a:stretch>
            <a:fillRect/>
          </a:stretch>
        </p:blipFill>
        <p:spPr>
          <a:xfrm>
            <a:off x="6972300" y="1691005"/>
            <a:ext cx="4813300" cy="4351655"/>
          </a:xfrm>
          <a:prstGeom prst="rect">
            <a:avLst/>
          </a:prstGeom>
          <a:noFill/>
          <a:ln w="9525">
            <a:noFill/>
          </a:ln>
        </p:spPr>
      </p:pic>
      <p:sp>
        <p:nvSpPr>
          <p:cNvPr id="2" name="Content Placeholder 1"/>
          <p:cNvSpPr>
            <a:spLocks noGrp="1"/>
          </p:cNvSpPr>
          <p:nvPr>
            <p:ph idx="1"/>
          </p:nvPr>
        </p:nvSpPr>
        <p:spPr/>
        <p:txBody>
          <a:bodyPr/>
          <a:lstStyle/>
          <a:p>
            <a:endParaRPr lang="en-US"/>
          </a:p>
        </p:txBody>
      </p:sp>
      <p:pic>
        <p:nvPicPr>
          <p:cNvPr id="105" name="Content Placeholder 104"/>
          <p:cNvPicPr/>
          <p:nvPr/>
        </p:nvPicPr>
        <p:blipFill>
          <a:blip r:embed="rId4"/>
          <a:stretch>
            <a:fillRect/>
          </a:stretch>
        </p:blipFill>
        <p:spPr>
          <a:xfrm>
            <a:off x="5613400" y="1080770"/>
            <a:ext cx="6032500" cy="5248275"/>
          </a:xfrm>
          <a:prstGeom prst="rect">
            <a:avLst/>
          </a:prstGeom>
          <a:noFill/>
          <a:ln w="9525">
            <a:noFill/>
          </a:ln>
        </p:spPr>
      </p:pic>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51</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A3A3A"/>
                </a:solidFill>
                <a:effectLst/>
                <a:latin typeface="+mj-lt"/>
              </a:rPr>
              <a:t>Vectors</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219200"/>
            <a:ext cx="10972800" cy="4906963"/>
          </a:xfrm>
        </p:spPr>
        <p:txBody>
          <a:bodyPr/>
          <a:lstStyle/>
          <a:p>
            <a:pPr algn="just"/>
            <a:r>
              <a:rPr lang="en-US" sz="2400" b="0" i="0">
                <a:solidFill>
                  <a:srgbClr val="3A3A3A"/>
                </a:solidFill>
                <a:effectLst/>
              </a:rPr>
              <a:t>The </a:t>
            </a:r>
            <a:r>
              <a:rPr lang="en-US" sz="2400" b="0" i="0" err="1">
                <a:solidFill>
                  <a:srgbClr val="3A3A3A"/>
                </a:solidFill>
                <a:effectLst/>
              </a:rPr>
              <a:t>typeof</a:t>
            </a:r>
            <a:r>
              <a:rPr lang="en-US" sz="2400" b="0" i="0">
                <a:solidFill>
                  <a:srgbClr val="3A3A3A"/>
                </a:solidFill>
                <a:effectLst/>
              </a:rPr>
              <a:t>() function is used to check the data type of the vector, and the class() function is used to check the class of the vector.</a:t>
            </a:r>
          </a:p>
          <a:p>
            <a:pPr algn="just"/>
            <a:endParaRPr kumimoji="0" lang="en-US" altLang="en-US" sz="2400" u="none" strike="noStrike" cap="none" normalizeH="0" baseline="0">
              <a:ln>
                <a:noFill/>
              </a:ln>
              <a:solidFill>
                <a:srgbClr val="3A3A3A"/>
              </a:solidFill>
              <a:latin typeface="+mn-lt"/>
              <a:cs typeface="Open Sans" panose="020B0606030504020204" pitchFamily="34" charset="0"/>
            </a:endParaRPr>
          </a:p>
          <a:p>
            <a:pPr algn="just"/>
            <a:endParaRPr lang="en-US" altLang="en-US" sz="2400" b="0" i="0">
              <a:solidFill>
                <a:srgbClr val="3A3A3A"/>
              </a:solidFill>
              <a:effectLst/>
              <a:cs typeface="Open Sans" panose="020B0606030504020204" pitchFamily="34" charset="0"/>
            </a:endParaRPr>
          </a:p>
          <a:p>
            <a:pPr algn="just"/>
            <a:endParaRPr kumimoji="0" lang="en-US" altLang="en-US" sz="2400" u="none" strike="noStrike" cap="none" normalizeH="0" baseline="0">
              <a:ln>
                <a:noFill/>
              </a:ln>
              <a:solidFill>
                <a:srgbClr val="3A3A3A"/>
              </a:solidFill>
              <a:latin typeface="+mn-lt"/>
              <a:cs typeface="Open Sans" panose="020B0606030504020204" pitchFamily="34" charset="0"/>
            </a:endParaRPr>
          </a:p>
          <a:p>
            <a:pPr algn="just"/>
            <a:endParaRPr lang="en-US" altLang="en-US" sz="2400" b="0" i="0">
              <a:solidFill>
                <a:srgbClr val="3A3A3A"/>
              </a:solidFill>
              <a:effectLst/>
              <a:cs typeface="Open Sans" panose="020B0606030504020204" pitchFamily="34" charset="0"/>
            </a:endParaRPr>
          </a:p>
          <a:p>
            <a:pPr algn="just"/>
            <a:endParaRPr kumimoji="0" lang="en-US" altLang="en-US" sz="2400" u="none" strike="noStrike" cap="none" normalizeH="0" baseline="0">
              <a:ln>
                <a:noFill/>
              </a:ln>
              <a:solidFill>
                <a:srgbClr val="3A3A3A"/>
              </a:solidFill>
              <a:latin typeface="+mn-lt"/>
              <a:cs typeface="Open Sans" panose="020B0606030504020204" pitchFamily="34" charset="0"/>
            </a:endParaRPr>
          </a:p>
          <a:p>
            <a:pPr algn="just"/>
            <a:endParaRPr kumimoji="0" lang="en-US" altLang="en-US" sz="2400" b="0" i="0" u="none" strike="noStrike" cap="none" normalizeH="0" baseline="0">
              <a:ln>
                <a:noFill/>
              </a:ln>
              <a:solidFill>
                <a:srgbClr val="3A3A3A"/>
              </a:solidFill>
              <a:effectLst/>
              <a:latin typeface="+mn-lt"/>
              <a:cs typeface="Open Sans" panose="020B0606030504020204" pitchFamily="34" charset="0"/>
            </a:endParaRPr>
          </a:p>
          <a:p>
            <a:pPr algn="just"/>
            <a:endParaRPr kumimoji="0" lang="en-US" altLang="en-US" sz="2400" b="0" i="0" u="none" strike="noStrike" cap="none" normalizeH="0" baseline="0">
              <a:ln>
                <a:noFill/>
              </a:ln>
              <a:solidFill>
                <a:srgbClr val="3A3A3A"/>
              </a:solidFill>
              <a:effectLst/>
              <a:latin typeface="+mn-lt"/>
              <a:cs typeface="Open Sans" panose="020B0606030504020204" pitchFamily="34" charset="0"/>
            </a:endParaRPr>
          </a:p>
          <a:p>
            <a:pPr algn="just"/>
            <a:r>
              <a:rPr kumimoji="0" lang="en-US" altLang="en-US" sz="2400" b="0" i="0" u="none" strike="noStrike" cap="none" normalizeH="0" baseline="0">
                <a:ln>
                  <a:noFill/>
                </a:ln>
                <a:solidFill>
                  <a:srgbClr val="3A3A3A"/>
                </a:solidFill>
                <a:effectLst/>
                <a:latin typeface="+mn-lt"/>
                <a:cs typeface="Open Sans" panose="020B0606030504020204" pitchFamily="34" charset="0"/>
              </a:rPr>
              <a:t>To delete a vector, you simply have to do the following:</a:t>
            </a:r>
            <a:endParaRPr kumimoji="0" lang="en-US" altLang="en-US" sz="2400" b="0" i="0" u="none" strike="noStrike" cap="none" normalizeH="0" baseline="0">
              <a:ln>
                <a:noFill/>
              </a:ln>
              <a:solidFill>
                <a:srgbClr val="212529"/>
              </a:solidFill>
              <a:effectLst/>
              <a:latin typeface="+mn-lt"/>
            </a:endParaRPr>
          </a:p>
          <a:p>
            <a:pPr marL="0" marR="0" lvl="0" indent="0" defTabSz="914400" rtl="0" eaLnBrk="0" fontAlgn="base" latinLnBrk="0" hangingPunct="0">
              <a:lnSpc>
                <a:spcPct val="100000"/>
              </a:lnSpc>
              <a:spcBef>
                <a:spcPct val="0"/>
              </a:spcBef>
              <a:spcAft>
                <a:spcPct val="0"/>
              </a:spcAft>
              <a:buClrTx/>
              <a:buSzTx/>
              <a:buFontTx/>
              <a:buNone/>
            </a:pPr>
            <a:r>
              <a:rPr kumimoji="0" lang="en-US" altLang="en-US" sz="2400" b="0" i="0" u="none" strike="noStrike" cap="none" normalizeH="0" baseline="0">
                <a:ln>
                  <a:noFill/>
                </a:ln>
                <a:solidFill>
                  <a:srgbClr val="212529"/>
                </a:solidFill>
                <a:effectLst/>
                <a:latin typeface="+mn-lt"/>
              </a:rPr>
              <a:t> </a:t>
            </a:r>
            <a:r>
              <a:rPr lang="en-US" altLang="en-US" sz="2400"/>
              <a:t>      </a:t>
            </a:r>
            <a:endParaRPr lang="en-IN" sz="2400"/>
          </a:p>
          <a:p>
            <a:pPr marL="0" indent="0">
              <a:buNone/>
            </a:pPr>
            <a:endParaRPr lang="en-IN" sz="2400"/>
          </a:p>
          <a:p>
            <a:pPr marL="0" indent="0">
              <a:buNone/>
            </a:pPr>
            <a:endParaRPr lang="en-IN" sz="2400"/>
          </a:p>
          <a:p>
            <a:pPr marL="0" indent="0">
              <a:buNone/>
            </a:pPr>
            <a:endParaRPr lang="en-IN"/>
          </a:p>
        </p:txBody>
      </p:sp>
      <p:sp>
        <p:nvSpPr>
          <p:cNvPr id="6" name="Rectangle 3"/>
          <p:cNvSpPr>
            <a:spLocks noChangeArrowheads="1"/>
          </p:cNvSpPr>
          <p:nvPr/>
        </p:nvSpPr>
        <p:spPr bwMode="auto">
          <a:xfrm flipH="1">
            <a:off x="1219200" y="2094228"/>
            <a:ext cx="10363200" cy="1334771"/>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j-lt"/>
              </a:rPr>
              <a:t>Vec1 &lt;- c(44, 25, 64, 96, 30)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j-lt"/>
              </a:rPr>
              <a:t>Vec2 &lt;- c(1, FALSE, 9.8, "hello world")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err="1">
                <a:ln>
                  <a:noFill/>
                </a:ln>
                <a:solidFill>
                  <a:srgbClr val="212529"/>
                </a:solidFill>
                <a:effectLst/>
                <a:latin typeface="+mj-lt"/>
              </a:rPr>
              <a:t>typeof</a:t>
            </a:r>
            <a:r>
              <a:rPr kumimoji="0" lang="en-US" altLang="en-US" sz="2000" b="0" i="0" u="none" strike="noStrike" cap="none" normalizeH="0" baseline="0">
                <a:ln>
                  <a:noFill/>
                </a:ln>
                <a:solidFill>
                  <a:srgbClr val="212529"/>
                </a:solidFill>
                <a:effectLst/>
                <a:latin typeface="+mj-lt"/>
              </a:rPr>
              <a:t>(Vec1)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err="1">
                <a:ln>
                  <a:noFill/>
                </a:ln>
                <a:solidFill>
                  <a:srgbClr val="212529"/>
                </a:solidFill>
                <a:effectLst/>
                <a:latin typeface="+mj-lt"/>
              </a:rPr>
              <a:t>typeof</a:t>
            </a:r>
            <a:r>
              <a:rPr kumimoji="0" lang="en-US" altLang="en-US" sz="2000" b="0" i="0" u="none" strike="noStrike" cap="none" normalizeH="0" baseline="0">
                <a:ln>
                  <a:noFill/>
                </a:ln>
                <a:solidFill>
                  <a:srgbClr val="212529"/>
                </a:solidFill>
                <a:effectLst/>
                <a:latin typeface="+mj-lt"/>
              </a:rPr>
              <a:t>(Vec2)</a:t>
            </a:r>
            <a:r>
              <a:rPr kumimoji="0" lang="en-US" altLang="en-US" sz="2000" b="0" i="0" u="none" strike="noStrike" cap="none" normalizeH="0" baseline="0">
                <a:ln>
                  <a:noFill/>
                </a:ln>
                <a:solidFill>
                  <a:schemeClr val="tx1"/>
                </a:solidFill>
                <a:effectLst/>
                <a:latin typeface="+mj-lt"/>
              </a:rPr>
              <a:t> </a:t>
            </a:r>
          </a:p>
        </p:txBody>
      </p:sp>
      <p:sp>
        <p:nvSpPr>
          <p:cNvPr id="8" name="Rectangle 4"/>
          <p:cNvSpPr>
            <a:spLocks noChangeArrowheads="1"/>
          </p:cNvSpPr>
          <p:nvPr/>
        </p:nvSpPr>
        <p:spPr bwMode="auto">
          <a:xfrm>
            <a:off x="1219200" y="3562388"/>
            <a:ext cx="10287000" cy="12952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1" i="0" u="none" strike="noStrike" cap="none" normalizeH="0" baseline="0">
                <a:ln>
                  <a:noFill/>
                </a:ln>
                <a:solidFill>
                  <a:srgbClr val="3A3A3A"/>
                </a:solidFill>
                <a:effectLst/>
                <a:latin typeface="+mn-lt"/>
                <a:cs typeface="Open Sans" panose="020B0606030504020204" pitchFamily="34" charset="0"/>
              </a:rPr>
              <a:t>Output:</a:t>
            </a:r>
            <a:endParaRPr kumimoji="0" lang="en-US" altLang="en-US" sz="2000" b="0" i="0" u="none" strike="noStrike" cap="none" normalizeH="0" baseline="0">
              <a:ln>
                <a:noFill/>
              </a:ln>
              <a:solidFill>
                <a:srgbClr val="212529"/>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[1] "double" </a:t>
            </a: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[1] "character“</a:t>
            </a:r>
          </a:p>
          <a:p>
            <a:pPr marL="0" marR="0" lvl="0" indent="0" algn="just" defTabSz="914400" rtl="0" eaLnBrk="0" fontAlgn="base" latinLnBrk="0" hangingPunct="0">
              <a:lnSpc>
                <a:spcPct val="100000"/>
              </a:lnSpc>
              <a:spcBef>
                <a:spcPct val="0"/>
              </a:spcBef>
              <a:spcAft>
                <a:spcPct val="0"/>
              </a:spcAft>
              <a:buClrTx/>
              <a:buSzTx/>
              <a:buFontTx/>
              <a:buNone/>
            </a:pPr>
            <a:endParaRPr lang="en-US" altLang="en-US" sz="2000">
              <a:latin typeface="+mn-lt"/>
            </a:endParaRPr>
          </a:p>
        </p:txBody>
      </p:sp>
      <p:sp>
        <p:nvSpPr>
          <p:cNvPr id="9" name="Rectangle 5"/>
          <p:cNvSpPr>
            <a:spLocks noChangeArrowheads="1"/>
          </p:cNvSpPr>
          <p:nvPr/>
        </p:nvSpPr>
        <p:spPr bwMode="auto">
          <a:xfrm>
            <a:off x="1143000" y="5562848"/>
            <a:ext cx="10287000" cy="679653"/>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Vec1 &lt;- NULL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Vec2 &lt;- NULL</a:t>
            </a:r>
            <a:r>
              <a:rPr kumimoji="0" lang="en-US" altLang="en-US" sz="2000" b="0" i="0" u="none" strike="noStrike" cap="none" normalizeH="0" baseline="0">
                <a:ln>
                  <a:noFill/>
                </a:ln>
                <a:solidFill>
                  <a:schemeClr val="tx1"/>
                </a:solidFill>
                <a:effectLst/>
                <a:latin typeface="+mn-lt"/>
              </a:rPr>
              <a:t> </a:t>
            </a: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52</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just"/>
            <a:endParaRPr lang="en-US" sz="3200" b="1" i="0">
              <a:solidFill>
                <a:srgbClr val="3A3A3A"/>
              </a:solidFill>
              <a:effectLst/>
              <a:latin typeface="Open Sans" panose="020B0606030504020204" pitchFamily="34" charset="0"/>
            </a:endParaRPr>
          </a:p>
          <a:p>
            <a:pPr algn="just"/>
            <a:endParaRPr lang="en-US" sz="3200" b="1">
              <a:solidFill>
                <a:srgbClr val="3A3A3A"/>
              </a:solidFill>
              <a:latin typeface="Open Sans" panose="020B0606030504020204" pitchFamily="34" charset="0"/>
            </a:endParaRPr>
          </a:p>
          <a:p>
            <a:pPr algn="ctr"/>
            <a:r>
              <a:rPr lang="en-US" sz="3200" b="1" i="0">
                <a:solidFill>
                  <a:srgbClr val="3A3A3A"/>
                </a:solidFill>
                <a:effectLst/>
                <a:latin typeface="+mj-lt"/>
              </a:rPr>
              <a:t>  Methods to Access Vector Elements</a:t>
            </a:r>
            <a:endParaRPr lang="en-US" sz="3200" b="0" i="0">
              <a:solidFill>
                <a:srgbClr val="3A3A3A"/>
              </a:solidFill>
              <a:effectLst/>
              <a:latin typeface="+mj-lt"/>
            </a:endParaRPr>
          </a:p>
          <a:p>
            <a:br>
              <a:rPr lang="en-US" sz="3200"/>
            </a:br>
            <a:endParaRPr lang="en-IN" sz="3200" b="1" i="0">
              <a:solidFill>
                <a:srgbClr val="3A3A3A"/>
              </a:solidFill>
              <a:effectLst/>
              <a:latin typeface="Open Sans" panose="020B0606030504020204" pitchFamily="34" charset="0"/>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pPr marL="0" indent="0" algn="just">
              <a:buNone/>
            </a:pPr>
            <a:r>
              <a:rPr lang="en-US" sz="2400" b="0" i="0">
                <a:solidFill>
                  <a:srgbClr val="3A3A3A"/>
                </a:solidFill>
                <a:effectLst/>
              </a:rPr>
              <a:t>Vectors can be accessed in the following ways:</a:t>
            </a:r>
          </a:p>
          <a:p>
            <a:pPr lvl="2" algn="just"/>
            <a:r>
              <a:rPr lang="en-US" b="0" i="0">
                <a:solidFill>
                  <a:srgbClr val="3A3A3A"/>
                </a:solidFill>
                <a:effectLst/>
              </a:rPr>
              <a:t>Elements of a vector can be accessed by using their respective indexes. [ ] brackets are used to specify indexes of the elements to be accessed.</a:t>
            </a:r>
          </a:p>
          <a:p>
            <a:pPr algn="just"/>
            <a:r>
              <a:rPr lang="en-IN" sz="2400" b="1" i="0">
                <a:solidFill>
                  <a:srgbClr val="3A3A3A"/>
                </a:solidFill>
                <a:effectLst/>
              </a:rPr>
              <a:t>For example</a:t>
            </a:r>
          </a:p>
          <a:p>
            <a:pPr algn="just"/>
            <a:endParaRPr lang="en-IN" sz="2400" b="0" i="0">
              <a:solidFill>
                <a:srgbClr val="3A3A3A"/>
              </a:solidFill>
              <a:effectLst/>
            </a:endParaRPr>
          </a:p>
          <a:p>
            <a:pPr marL="0" indent="0">
              <a:buNone/>
            </a:pPr>
            <a:br>
              <a:rPr lang="en-IN" sz="2400"/>
            </a:br>
            <a:r>
              <a:rPr lang="en-IN" sz="2400"/>
              <a:t>     </a:t>
            </a:r>
          </a:p>
          <a:p>
            <a:r>
              <a:rPr lang="en-IN" sz="2400" b="1" i="0">
                <a:solidFill>
                  <a:srgbClr val="3A3A3A"/>
                </a:solidFill>
                <a:effectLst/>
              </a:rPr>
              <a:t>Output:</a:t>
            </a:r>
          </a:p>
          <a:p>
            <a:pPr marL="0" indent="0">
              <a:buNone/>
            </a:pPr>
            <a:endParaRPr lang="en-IN" sz="2400" b="0" i="0">
              <a:solidFill>
                <a:srgbClr val="3A3A3A"/>
              </a:solidFill>
              <a:effectLst/>
            </a:endParaRPr>
          </a:p>
          <a:p>
            <a:pPr marL="0" indent="0">
              <a:buNone/>
            </a:pPr>
            <a:br>
              <a:rPr lang="en-IN" sz="1600"/>
            </a:br>
            <a:endParaRPr lang="en-IN" sz="2800"/>
          </a:p>
        </p:txBody>
      </p:sp>
      <p:sp>
        <p:nvSpPr>
          <p:cNvPr id="2" name="Rectangle 1"/>
          <p:cNvSpPr>
            <a:spLocks noChangeArrowheads="1"/>
          </p:cNvSpPr>
          <p:nvPr/>
        </p:nvSpPr>
        <p:spPr bwMode="auto">
          <a:xfrm>
            <a:off x="1219200" y="2819710"/>
            <a:ext cx="10134600" cy="987430"/>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x&lt;c("</a:t>
            </a:r>
            <a:r>
              <a:rPr kumimoji="0" lang="en-US" altLang="en-US" sz="2000" b="0" i="0" u="none" strike="noStrike" cap="none" normalizeH="0" baseline="0" err="1">
                <a:ln>
                  <a:noFill/>
                </a:ln>
                <a:solidFill>
                  <a:srgbClr val="212529"/>
                </a:solidFill>
                <a:effectLst/>
                <a:latin typeface="+mn-lt"/>
              </a:rPr>
              <a:t>Jan","Feb","March","Apr","May","June","July</a:t>
            </a:r>
            <a:r>
              <a:rPr kumimoji="0" lang="en-US" altLang="en-US" sz="2000" b="0" i="0" u="none" strike="noStrike" cap="none" normalizeH="0" baseline="0">
                <a:ln>
                  <a:noFill/>
                </a:ln>
                <a:solidFill>
                  <a:srgbClr val="212529"/>
                </a:solidFill>
                <a:effectLst/>
                <a:latin typeface="+mn-lt"/>
              </a:rPr>
              <a:t>")</a:t>
            </a:r>
          </a:p>
          <a:p>
            <a:pPr marL="0" marR="0" lvl="0" indent="0"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 y &lt;- x[c(3,2,7)]</a:t>
            </a:r>
          </a:p>
          <a:p>
            <a:pPr marL="0" marR="0" lvl="0" indent="0"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 print(y)</a:t>
            </a:r>
            <a:r>
              <a:rPr kumimoji="0" lang="en-US" altLang="en-US" sz="2000" b="0" i="0" u="none" strike="noStrike" cap="none" normalizeH="0" baseline="0">
                <a:ln>
                  <a:noFill/>
                </a:ln>
                <a:solidFill>
                  <a:schemeClr val="tx1"/>
                </a:solidFill>
                <a:effectLst/>
                <a:latin typeface="+mn-lt"/>
              </a:rPr>
              <a:t> </a:t>
            </a:r>
          </a:p>
        </p:txBody>
      </p:sp>
      <p:sp>
        <p:nvSpPr>
          <p:cNvPr id="3" name="Rectangle 2"/>
          <p:cNvSpPr>
            <a:spLocks noChangeArrowheads="1"/>
          </p:cNvSpPr>
          <p:nvPr/>
        </p:nvSpPr>
        <p:spPr bwMode="auto">
          <a:xfrm>
            <a:off x="1219200" y="4992920"/>
            <a:ext cx="10134600" cy="371876"/>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[1] "March" "Feb"   "July"</a:t>
            </a:r>
            <a:r>
              <a:rPr kumimoji="0" lang="en-US" altLang="en-US" sz="2000" b="0" i="0" u="none" strike="noStrike" cap="none" normalizeH="0" baseline="0">
                <a:ln>
                  <a:noFill/>
                </a:ln>
                <a:solidFill>
                  <a:schemeClr val="tx1"/>
                </a:solidFill>
                <a:effectLst/>
                <a:latin typeface="+mn-lt"/>
              </a:rPr>
              <a:t> </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53</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i="0">
                <a:solidFill>
                  <a:srgbClr val="3A3A3A"/>
                </a:solidFill>
                <a:effectLst/>
                <a:latin typeface="+mj-lt"/>
              </a:rPr>
              <a:t> Methods to Access Vector Elements</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r>
              <a:rPr lang="en-US" sz="2400" b="0" i="0">
                <a:solidFill>
                  <a:srgbClr val="3A3A3A"/>
                </a:solidFill>
                <a:effectLst/>
              </a:rPr>
              <a:t>Logical indexing, negative indexing, and 0/1 can also be used to access the elements of a vector.</a:t>
            </a:r>
          </a:p>
          <a:p>
            <a:pPr algn="just"/>
            <a:r>
              <a:rPr lang="en-IN" sz="2400" b="1" i="0">
                <a:solidFill>
                  <a:srgbClr val="3A3A3A"/>
                </a:solidFill>
                <a:effectLst/>
              </a:rPr>
              <a:t>For example:</a:t>
            </a:r>
          </a:p>
          <a:p>
            <a:pPr algn="just"/>
            <a:endParaRPr lang="en-IN" sz="2400" b="0" i="0">
              <a:solidFill>
                <a:srgbClr val="3A3A3A"/>
              </a:solidFill>
              <a:effectLst/>
            </a:endParaRPr>
          </a:p>
          <a:p>
            <a:pPr marL="0" indent="0">
              <a:buNone/>
            </a:pPr>
            <a:r>
              <a:rPr lang="en-IN" sz="2400"/>
              <a:t>        </a:t>
            </a:r>
            <a:br>
              <a:rPr lang="en-IN" sz="2400"/>
            </a:br>
            <a:endParaRPr lang="en-US" sz="2400" b="0" i="0">
              <a:solidFill>
                <a:srgbClr val="3A3A3A"/>
              </a:solidFill>
              <a:effectLst/>
            </a:endParaRPr>
          </a:p>
          <a:p>
            <a:pPr marL="0" indent="0">
              <a:buNone/>
            </a:pPr>
            <a:endParaRPr lang="en-IN"/>
          </a:p>
        </p:txBody>
      </p:sp>
      <p:sp>
        <p:nvSpPr>
          <p:cNvPr id="2" name="Rectangle 1"/>
          <p:cNvSpPr>
            <a:spLocks noChangeArrowheads="1"/>
          </p:cNvSpPr>
          <p:nvPr/>
        </p:nvSpPr>
        <p:spPr bwMode="auto">
          <a:xfrm>
            <a:off x="1066800" y="2686791"/>
            <a:ext cx="10515600" cy="3018755"/>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x &lt;- c("</a:t>
            </a:r>
            <a:r>
              <a:rPr kumimoji="0" lang="en-US" altLang="en-US" sz="1600" b="0" i="0" u="none" strike="noStrike" cap="none" normalizeH="0" baseline="0" err="1">
                <a:ln>
                  <a:noFill/>
                </a:ln>
                <a:solidFill>
                  <a:srgbClr val="212529"/>
                </a:solidFill>
                <a:effectLst/>
                <a:latin typeface="Arial Unicode MS" panose="020B0604020202020204" charset="-122"/>
              </a:rPr>
              <a:t>Jan","Feb","March","Apr","May","June","July</a:t>
            </a:r>
            <a:r>
              <a:rPr kumimoji="0" lang="en-US" altLang="en-US" sz="1600" b="0" i="0" u="none" strike="noStrike" cap="none" normalizeH="0" baseline="0">
                <a:ln>
                  <a:noFill/>
                </a:ln>
                <a:solidFill>
                  <a:srgbClr val="212529"/>
                </a:solidFill>
                <a:effectLst/>
                <a:latin typeface="Arial Unicode MS" panose="020B0604020202020204" charset="-122"/>
              </a:rPr>
              <a:t>“)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y &lt;- x[c(TRUE,FALSE,TRUE,FALSE,FALSE,TRUE,TRUE)]</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z &lt;- x[c(-3,-7)]</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c &lt;- x[c(0,0,0,1,0,0,1)]</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print(y)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print(z)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print(c) </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600" b="0" i="0" u="none" strike="noStrike" cap="none" normalizeH="0" baseline="0">
              <a:ln>
                <a:noFill/>
              </a:ln>
              <a:solidFill>
                <a:srgbClr val="212529"/>
              </a:solidFill>
              <a:effectLst/>
              <a:latin typeface="Arial Unicode MS" panose="020B0604020202020204" charset="-122"/>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Output:</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 [1] "Jan"   "March" "June" "July"(All TRUE values are printed)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[1] "Jan" "Feb" "Apr" "May" "June"(All corresponding values for negative indexes are dropped)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600" b="0" i="0" u="none" strike="noStrike" cap="none" normalizeH="0" baseline="0">
                <a:ln>
                  <a:noFill/>
                </a:ln>
                <a:solidFill>
                  <a:srgbClr val="212529"/>
                </a:solidFill>
                <a:effectLst/>
                <a:latin typeface="Arial Unicode MS" panose="020B0604020202020204" charset="-122"/>
              </a:rPr>
              <a:t>[1] "Jan" "Jan"(All corresponding values are printed)</a:t>
            </a:r>
            <a:r>
              <a:rPr kumimoji="0" lang="en-US" altLang="en-US" sz="1600" b="0" i="0" u="none" strike="noStrike" cap="none" normalizeH="0" baseline="0">
                <a:ln>
                  <a:noFill/>
                </a:ln>
                <a:solidFill>
                  <a:schemeClr val="tx1"/>
                </a:solidFill>
                <a:effectLst/>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54</a:t>
            </a:fld>
            <a:endParaRPr lang="en-US" altLang="en-US" sz="1200">
              <a:solidFill>
                <a:srgbClr val="898989"/>
              </a:solidFill>
            </a:endParaRPr>
          </a:p>
        </p:txBody>
      </p:sp>
      <p:sp>
        <p:nvSpPr>
          <p:cNvPr id="7" name="Title 1"/>
          <p:cNvSpPr txBox="1"/>
          <p:nvPr/>
        </p:nvSpPr>
        <p:spPr>
          <a:xfrm>
            <a:off x="19050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List</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ontent Placeholder 1"/>
          <p:cNvSpPr>
            <a:spLocks noGrp="1"/>
          </p:cNvSpPr>
          <p:nvPr>
            <p:ph idx="1"/>
          </p:nvPr>
        </p:nvSpPr>
        <p:spPr/>
        <p:txBody>
          <a:bodyPr/>
          <a:lstStyle/>
          <a:p>
            <a:r>
              <a:rPr lang="en-US">
                <a:sym typeface="+mn-ea"/>
              </a:rPr>
              <a:t>A list is a generic object consisting of an ordered collection of objects. </a:t>
            </a:r>
            <a:endParaRPr lang="en-US"/>
          </a:p>
          <a:p>
            <a:r>
              <a:rPr lang="en-US">
                <a:sym typeface="+mn-ea"/>
              </a:rPr>
              <a:t>Lists are heterogeneous data structures. </a:t>
            </a:r>
            <a:endParaRPr lang="en-US"/>
          </a:p>
          <a:p>
            <a:r>
              <a:rPr lang="en-US">
                <a:sym typeface="+mn-ea"/>
              </a:rPr>
              <a:t>These are also one-dimensional data structures. </a:t>
            </a:r>
            <a:endParaRPr lang="en-US"/>
          </a:p>
          <a:p>
            <a:r>
              <a:rPr lang="en-US">
                <a:sym typeface="+mn-ea"/>
              </a:rPr>
              <a:t>A list can be a list of vectors, list of matrices, a list of characters and a list of functions and so on.</a:t>
            </a:r>
            <a:endParaRPr lang="en-US"/>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55</a:t>
            </a:fld>
            <a:endParaRPr lang="en-US" altLang="en-US" sz="1200">
              <a:solidFill>
                <a:srgbClr val="898989"/>
              </a:solidFill>
            </a:endParaRPr>
          </a:p>
        </p:txBody>
      </p:sp>
      <p:sp>
        <p:nvSpPr>
          <p:cNvPr id="7" name="Title 1"/>
          <p:cNvSpPr txBox="1"/>
          <p:nvPr/>
        </p:nvSpPr>
        <p:spPr>
          <a:xfrm>
            <a:off x="1892594" y="0"/>
            <a:ext cx="10299405" cy="847724"/>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endParaRPr lang="en-IN" sz="3200" b="1">
              <a:solidFill>
                <a:srgbClr val="3A3A3A"/>
              </a:solidFill>
              <a:latin typeface="Open Sans" panose="020B0606030504020204" pitchFamily="34" charset="0"/>
            </a:endParaRPr>
          </a:p>
          <a:p>
            <a:pPr algn="ctr"/>
            <a:r>
              <a:rPr lang="en-IN" sz="3200" b="1" i="0">
                <a:solidFill>
                  <a:srgbClr val="3A3A3A"/>
                </a:solidFill>
                <a:effectLst/>
                <a:latin typeface="+mj-lt"/>
              </a:rPr>
              <a:t>Lists</a:t>
            </a:r>
          </a:p>
          <a:p>
            <a:pPr algn="ctr"/>
            <a:endParaRPr lang="en-IN" sz="3200" b="1" i="0">
              <a:solidFill>
                <a:srgbClr val="3A3A3A"/>
              </a:solidFill>
              <a:effectLst/>
              <a:latin typeface="Open Sans" panose="020B0606030504020204" pitchFamily="34" charset="0"/>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1066800" y="1050925"/>
            <a:ext cx="10210800" cy="4983163"/>
          </a:xfrm>
        </p:spPr>
        <p:txBody>
          <a:bodyPr/>
          <a:lstStyle/>
          <a:p>
            <a:pPr marL="0" indent="0" algn="just">
              <a:buNone/>
            </a:pPr>
            <a:r>
              <a:rPr lang="en-US" sz="2400" b="0" i="0">
                <a:solidFill>
                  <a:srgbClr val="3A3A3A"/>
                </a:solidFill>
                <a:effectLst/>
              </a:rPr>
              <a:t>A </a:t>
            </a:r>
            <a:r>
              <a:rPr lang="en-US" sz="2400" b="0" i="0" u="none" strike="noStrike">
                <a:solidFill>
                  <a:srgbClr val="6458C0"/>
                </a:solidFill>
                <a:effectLst/>
                <a:hlinkClick r:id="rId3"/>
              </a:rPr>
              <a:t>list </a:t>
            </a:r>
            <a:r>
              <a:rPr lang="en-US" sz="2400" b="0" i="0">
                <a:solidFill>
                  <a:srgbClr val="3A3A3A"/>
                </a:solidFill>
                <a:effectLst/>
              </a:rPr>
              <a:t>is a non-homogeneous data structure, which implies that it can contain elements of different data types. It accepts numbers, characters, lists, and even matrices and functions inside it. It is created by using the list() function.</a:t>
            </a:r>
          </a:p>
          <a:p>
            <a:pPr marL="0" indent="0" algn="just">
              <a:buNone/>
            </a:pPr>
            <a:r>
              <a:rPr lang="en-IN" sz="2400" b="1">
                <a:solidFill>
                  <a:srgbClr val="3A3A3A"/>
                </a:solidFill>
              </a:rPr>
              <a:t>For example:</a:t>
            </a:r>
          </a:p>
          <a:p>
            <a:pPr marL="0" indent="0" algn="just">
              <a:buNone/>
            </a:pPr>
            <a:endParaRPr lang="en-IN" sz="2400" b="1">
              <a:solidFill>
                <a:srgbClr val="3A3A3A"/>
              </a:solidFill>
            </a:endParaRPr>
          </a:p>
          <a:p>
            <a:pPr marL="0" indent="0" algn="just">
              <a:buNone/>
            </a:pPr>
            <a:endParaRPr lang="en-IN" sz="2400">
              <a:solidFill>
                <a:srgbClr val="3A3A3A"/>
              </a:solidFill>
            </a:endParaRPr>
          </a:p>
          <a:p>
            <a:pPr marL="0" indent="0">
              <a:buNone/>
            </a:pPr>
            <a:endParaRPr lang="en-IN" sz="2400" b="1"/>
          </a:p>
          <a:p>
            <a:pPr marL="0" indent="0">
              <a:buNone/>
            </a:pPr>
            <a:r>
              <a:rPr lang="en-IN" sz="2400" b="1"/>
              <a:t>Output</a:t>
            </a:r>
            <a:r>
              <a:rPr lang="en-IN" sz="2400"/>
              <a:t>:</a:t>
            </a:r>
          </a:p>
        </p:txBody>
      </p:sp>
      <p:sp>
        <p:nvSpPr>
          <p:cNvPr id="2" name="Rectangle 1"/>
          <p:cNvSpPr>
            <a:spLocks noChangeArrowheads="1"/>
          </p:cNvSpPr>
          <p:nvPr/>
        </p:nvSpPr>
        <p:spPr bwMode="auto">
          <a:xfrm>
            <a:off x="1371600" y="3193707"/>
            <a:ext cx="7620000" cy="679653"/>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list1&lt;- list("Sam", "Green", c(8,2,67), TRUE, 51.99, 11.78,FALSE)</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 print(list1)</a:t>
            </a:r>
            <a:r>
              <a:rPr kumimoji="0" lang="en-US" altLang="en-US" sz="2000" b="0" i="0" u="none" strike="noStrike" cap="none" normalizeH="0" baseline="0">
                <a:ln>
                  <a:noFill/>
                </a:ln>
                <a:solidFill>
                  <a:schemeClr val="tx1"/>
                </a:solidFill>
                <a:effectLst/>
                <a:latin typeface="+mn-lt"/>
              </a:rPr>
              <a:t> </a:t>
            </a:r>
          </a:p>
        </p:txBody>
      </p:sp>
      <p:sp>
        <p:nvSpPr>
          <p:cNvPr id="3" name="Rectangle 2"/>
          <p:cNvSpPr>
            <a:spLocks noChangeArrowheads="1"/>
          </p:cNvSpPr>
          <p:nvPr/>
        </p:nvSpPr>
        <p:spPr bwMode="auto">
          <a:xfrm>
            <a:off x="1371600" y="4468033"/>
            <a:ext cx="7620000" cy="679653"/>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1740" rIns="0" bIns="3174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a:ln>
                  <a:noFill/>
                </a:ln>
                <a:solidFill>
                  <a:srgbClr val="212529"/>
                </a:solidFill>
                <a:effectLst/>
                <a:latin typeface="+mn-lt"/>
              </a:rPr>
              <a:t>[[1]] [1] "Sam" [[2]] [1] "Green" [[3]] [1]  8  2 67 [[4]] [1] TRUE [[5]] [1] 51.99 [[6]] [1] 11.78 [7]] [1] FALSE</a:t>
            </a:r>
            <a:r>
              <a:rPr kumimoji="0" lang="en-US" altLang="en-US" sz="2000" b="0" i="0" u="none" strike="noStrike" cap="none" normalizeH="0" baseline="0">
                <a:ln>
                  <a:noFill/>
                </a:ln>
                <a:solidFill>
                  <a:schemeClr val="tx1"/>
                </a:solidFill>
                <a:effectLst/>
                <a:latin typeface="+mn-lt"/>
              </a:rPr>
              <a:t> </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56</a:t>
            </a:fld>
            <a:endParaRPr lang="en-US" altLang="en-US" sz="1200">
              <a:solidFill>
                <a:srgbClr val="898989"/>
              </a:solidFill>
            </a:endParaRPr>
          </a:p>
        </p:txBody>
      </p:sp>
      <p:sp>
        <p:nvSpPr>
          <p:cNvPr id="7" name="Title 1"/>
          <p:cNvSpPr txBox="1"/>
          <p:nvPr/>
        </p:nvSpPr>
        <p:spPr>
          <a:xfrm>
            <a:off x="1828800" y="-1"/>
            <a:ext cx="10363200" cy="84772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endParaRPr lang="en-IN" sz="3200" b="1" i="0">
              <a:solidFill>
                <a:srgbClr val="3A3A3A"/>
              </a:solidFill>
              <a:effectLst/>
              <a:latin typeface="Open Sans" panose="020B0606030504020204" pitchFamily="34" charset="0"/>
            </a:endParaRPr>
          </a:p>
          <a:p>
            <a:pPr algn="ctr"/>
            <a:r>
              <a:rPr lang="en-IN" sz="3200" b="1" i="0">
                <a:solidFill>
                  <a:srgbClr val="3A3A3A"/>
                </a:solidFill>
                <a:effectLst/>
                <a:latin typeface="+mj-lt"/>
              </a:rPr>
              <a:t>Matrices</a:t>
            </a:r>
          </a:p>
          <a:p>
            <a:pPr algn="ctr"/>
            <a:endParaRPr lang="en-IN" sz="3200" b="1" i="0">
              <a:solidFill>
                <a:srgbClr val="3A3A3A"/>
              </a:solidFill>
              <a:effectLst/>
              <a:latin typeface="Open Sans" panose="020B0606030504020204" pitchFamily="34" charset="0"/>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838200" y="1676399"/>
            <a:ext cx="10744200" cy="1524001"/>
          </a:xfrm>
        </p:spPr>
        <p:txBody>
          <a:bodyPr/>
          <a:lstStyle/>
          <a:p>
            <a:pPr marL="0" indent="0" algn="just">
              <a:buNone/>
            </a:pPr>
            <a:r>
              <a:rPr lang="en-US" sz="2400">
                <a:solidFill>
                  <a:srgbClr val="6458C0"/>
                </a:solidFill>
              </a:rPr>
              <a:t>Matrix </a:t>
            </a:r>
            <a:r>
              <a:rPr lang="en-US" sz="2400" b="0" i="0">
                <a:solidFill>
                  <a:srgbClr val="3A3A3A"/>
                </a:solidFill>
                <a:effectLst/>
              </a:rPr>
              <a:t>is a two-dimensional data structure that is homogenous, meaning that it only accepts elements of the same data type. Coercion takes place if elements of different data types are passed. It is created by using the matrix() function.</a:t>
            </a:r>
            <a:endParaRPr lang="en-IN" sz="2400"/>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57</a:t>
            </a:fld>
            <a:endParaRPr lang="en-US" altLang="en-US" sz="1200">
              <a:solidFill>
                <a:srgbClr val="898989"/>
              </a:solidFill>
            </a:endParaRPr>
          </a:p>
        </p:txBody>
      </p:sp>
      <p:sp>
        <p:nvSpPr>
          <p:cNvPr id="7" name="Title 1"/>
          <p:cNvSpPr txBox="1"/>
          <p:nvPr/>
        </p:nvSpPr>
        <p:spPr>
          <a:xfrm>
            <a:off x="19050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a:sym typeface="+mn-ea"/>
              </a:rPr>
              <a:t>Dataframes</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ontent Placeholder 1"/>
          <p:cNvSpPr>
            <a:spLocks noGrp="1"/>
          </p:cNvSpPr>
          <p:nvPr>
            <p:ph idx="1"/>
          </p:nvPr>
        </p:nvSpPr>
        <p:spPr>
          <a:xfrm>
            <a:off x="685800" y="1066800"/>
            <a:ext cx="10972800" cy="4525963"/>
          </a:xfrm>
        </p:spPr>
        <p:txBody>
          <a:bodyPr/>
          <a:lstStyle/>
          <a:p>
            <a:r>
              <a:rPr lang="en-US">
                <a:sym typeface="+mn-ea"/>
              </a:rPr>
              <a:t>Dataframes are generic data objects of R which are used to store the tabular data. </a:t>
            </a:r>
            <a:endParaRPr lang="en-US"/>
          </a:p>
          <a:p>
            <a:r>
              <a:rPr lang="en-US">
                <a:sym typeface="+mn-ea"/>
              </a:rPr>
              <a:t>They are two-dimensional, heterogeneous data structures. </a:t>
            </a:r>
            <a:endParaRPr lang="en-US"/>
          </a:p>
          <a:p>
            <a:r>
              <a:rPr lang="en-US">
                <a:sym typeface="+mn-ea"/>
              </a:rPr>
              <a:t>These are lists of vectors of equal lengths. </a:t>
            </a:r>
            <a:endParaRPr lang="en-US"/>
          </a:p>
          <a:p>
            <a:r>
              <a:rPr lang="en-US">
                <a:sym typeface="+mn-ea"/>
              </a:rPr>
              <a:t>A data-frame must have column names and every row should have a unique name.</a:t>
            </a:r>
            <a:endParaRPr lang="en-US"/>
          </a:p>
          <a:p>
            <a:r>
              <a:rPr lang="en-US">
                <a:sym typeface="+mn-ea"/>
              </a:rPr>
              <a:t>Each column must have the identical number of items.</a:t>
            </a:r>
            <a:endParaRPr lang="en-US"/>
          </a:p>
          <a:p>
            <a:r>
              <a:rPr lang="en-US">
                <a:sym typeface="+mn-ea"/>
              </a:rPr>
              <a:t>Each item in a single column must be of the same data type.</a:t>
            </a:r>
            <a:endParaRPr lang="en-US"/>
          </a:p>
          <a:p>
            <a:r>
              <a:rPr lang="en-US">
                <a:sym typeface="+mn-ea"/>
              </a:rPr>
              <a:t>Different columns may have different data types.</a:t>
            </a:r>
            <a:endParaRPr lang="en-US"/>
          </a:p>
        </p:txBody>
      </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58</a:t>
            </a:fld>
            <a:endParaRPr lang="en-US" altLang="en-US" sz="1200">
              <a:solidFill>
                <a:srgbClr val="898989"/>
              </a:solidFill>
            </a:endParaRPr>
          </a:p>
        </p:txBody>
      </p:sp>
      <p:sp>
        <p:nvSpPr>
          <p:cNvPr id="7" name="Title 1"/>
          <p:cNvSpPr txBox="1"/>
          <p:nvPr/>
        </p:nvSpPr>
        <p:spPr>
          <a:xfrm>
            <a:off x="19050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a:sym typeface="+mn-ea"/>
              </a:rPr>
              <a:t>Arrays</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ontent Placeholder 1"/>
          <p:cNvSpPr>
            <a:spLocks noGrp="1"/>
          </p:cNvSpPr>
          <p:nvPr>
            <p:ph idx="1"/>
          </p:nvPr>
        </p:nvSpPr>
        <p:spPr>
          <a:xfrm>
            <a:off x="685800" y="1066800"/>
            <a:ext cx="10972800" cy="4525963"/>
          </a:xfrm>
        </p:spPr>
        <p:txBody>
          <a:bodyPr/>
          <a:lstStyle/>
          <a:p>
            <a:r>
              <a:rPr lang="en-US">
                <a:sym typeface="+mn-ea"/>
              </a:rPr>
              <a:t>Arrays are the R data objects which store the data in more than two dimensions. </a:t>
            </a:r>
            <a:endParaRPr lang="en-US"/>
          </a:p>
          <a:p>
            <a:r>
              <a:rPr lang="en-US">
                <a:sym typeface="+mn-ea"/>
              </a:rPr>
              <a:t>Arrays are n-dimensional data structures. </a:t>
            </a:r>
            <a:endParaRPr lang="en-US"/>
          </a:p>
          <a:p>
            <a:r>
              <a:rPr lang="en-US">
                <a:sym typeface="+mn-ea"/>
              </a:rPr>
              <a:t>For example, if we create an array of dimensions (2, 3, 3) then it creates 3 rectangular matrices each with 2 rows and 3 columns. </a:t>
            </a:r>
            <a:endParaRPr lang="en-US"/>
          </a:p>
          <a:p>
            <a:r>
              <a:rPr lang="en-US">
                <a:sym typeface="+mn-ea"/>
              </a:rPr>
              <a:t>They are homogeneous data structures.</a:t>
            </a:r>
            <a:endParaRPr lang="en-US"/>
          </a:p>
          <a:p>
            <a:r>
              <a:rPr lang="en-US" b="1">
                <a:sym typeface="+mn-ea"/>
              </a:rPr>
              <a:t>array_name &lt;- array(data, dim= (row_size, column_size, matrices, dim_names))  </a:t>
            </a:r>
            <a:endParaRPr lang="en-US"/>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59</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IN" sz="3200" b="1" i="0">
                <a:solidFill>
                  <a:srgbClr val="3A3A3A"/>
                </a:solidFill>
                <a:effectLst/>
                <a:latin typeface="+mj-lt"/>
              </a:rPr>
              <a:t>Factor</a:t>
            </a: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1"/>
            <a:ext cx="10972800" cy="1676400"/>
          </a:xfrm>
        </p:spPr>
        <p:txBody>
          <a:bodyPr/>
          <a:lstStyle/>
          <a:p>
            <a:r>
              <a:rPr lang="en-US" sz="2400" b="0" i="0">
                <a:solidFill>
                  <a:srgbClr val="3A3A3A"/>
                </a:solidFill>
                <a:effectLst/>
              </a:rPr>
              <a:t>Factors are used in data analysis for statistical modeling. </a:t>
            </a:r>
          </a:p>
          <a:p>
            <a:r>
              <a:rPr lang="en-US" sz="2400" b="0" i="0">
                <a:solidFill>
                  <a:srgbClr val="3A3A3A"/>
                </a:solidFill>
                <a:effectLst/>
              </a:rPr>
              <a:t>They are used to categorize unique values in columns, such as “Male”, “Female”, “TRUE”, “FALSE”, etc., and store them as levels. </a:t>
            </a:r>
          </a:p>
          <a:p>
            <a:r>
              <a:rPr lang="en-US" sz="2400" b="0" i="0">
                <a:solidFill>
                  <a:srgbClr val="3A3A3A"/>
                </a:solidFill>
                <a:effectLst/>
              </a:rPr>
              <a:t>They can store both strings and integers.</a:t>
            </a:r>
          </a:p>
          <a:p>
            <a:r>
              <a:rPr lang="en-US" sz="2400" b="0" i="0">
                <a:solidFill>
                  <a:srgbClr val="3A3A3A"/>
                </a:solidFill>
                <a:effectLst/>
              </a:rPr>
              <a:t>They are useful in columns that have a limited number of unique values.</a:t>
            </a:r>
          </a:p>
          <a:p>
            <a:r>
              <a:rPr lang="en-US" sz="2400">
                <a:sym typeface="+mn-ea"/>
              </a:rPr>
              <a:t>To create a factor in R you need to use the function called factor(). The argument to this factor() is the vector. </a:t>
            </a:r>
            <a:endParaRPr lang="en-US" sz="2400"/>
          </a:p>
          <a:p>
            <a:endParaRPr lang="en-IN" sz="2400"/>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IN" sz="4000" b="0" i="0" u="none" strike="noStrike" kern="1200" cap="none" spc="0" normalizeH="0" baseline="0" noProof="0">
                <a:ln>
                  <a:noFill/>
                </a:ln>
                <a:solidFill>
                  <a:schemeClr val="dk1"/>
                </a:solidFill>
                <a:effectLst/>
                <a:uLnTx/>
                <a:uFillTx/>
                <a:latin typeface="+mn-lt"/>
                <a:ea typeface="+mn-ea"/>
                <a:cs typeface="+mn-cs"/>
              </a:rPr>
              <a:t>Brief Introduction</a:t>
            </a:r>
            <a:endParaRPr kumimoji="0" lang="en-US" sz="4000" b="0" i="0" u="none" strike="noStrike" kern="1200" cap="none" spc="0" normalizeH="0" baseline="0" noProof="0">
              <a:ln>
                <a:noFill/>
              </a:ln>
              <a:solidFill>
                <a:prstClr val="black"/>
              </a:solidFill>
              <a:effectLst/>
              <a:uLnTx/>
              <a:uFillTx/>
              <a:latin typeface="+mn-lt"/>
              <a:ea typeface="+mn-ea"/>
              <a:cs typeface="+mn-cs"/>
            </a:endParaRPr>
          </a:p>
        </p:txBody>
      </p:sp>
      <p:pic>
        <p:nvPicPr>
          <p:cNvPr id="10242" name="Picture 2"/>
          <p:cNvPicPr>
            <a:picLocks noChangeAspect="1"/>
          </p:cNvPicPr>
          <p:nvPr/>
        </p:nvPicPr>
        <p:blipFill>
          <a:blip r:embed="rId2"/>
          <a:stretch>
            <a:fillRect/>
          </a:stretch>
        </p:blipFill>
        <p:spPr>
          <a:xfrm>
            <a:off x="304800" y="1347788"/>
            <a:ext cx="10972800" cy="4524375"/>
          </a:xfrm>
          <a:prstGeom prst="rect">
            <a:avLst/>
          </a:prstGeom>
          <a:noFill/>
          <a:ln w="9525">
            <a:noFill/>
          </a:ln>
        </p:spPr>
      </p:pic>
      <p:sp>
        <p:nvSpPr>
          <p:cNvPr id="3" name="Footer Placeholder 2"/>
          <p:cNvSpPr txBox="1">
            <a:spLocks noGrp="1"/>
          </p:cNvSpPr>
          <p:nvPr>
            <p:ph type="ftr" sz="quarter" idx="11"/>
          </p:nvPr>
        </p:nvSpPr>
        <p:spPr>
          <a:xfrm>
            <a:off x="2590800" y="6356350"/>
            <a:ext cx="5435600" cy="501650"/>
          </a:xfrm>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Mr. Raj u  UNIT-2 ACSAI0617 Programming For Data Analytics</a:t>
            </a:r>
          </a:p>
        </p:txBody>
      </p:sp>
      <p:sp>
        <p:nvSpPr>
          <p:cNvPr id="10244" name="TextBox 12"/>
          <p:cNvSpPr txBox="1"/>
          <p:nvPr/>
        </p:nvSpPr>
        <p:spPr>
          <a:xfrm>
            <a:off x="304800" y="925830"/>
            <a:ext cx="11527790" cy="5169535"/>
          </a:xfrm>
          <a:prstGeom prst="rect">
            <a:avLst/>
          </a:prstGeom>
          <a:noFill/>
          <a:ln w="9525">
            <a:noFill/>
          </a:ln>
        </p:spPr>
        <p:txBody>
          <a:bodyPr wrap="square" anchor="t" anchorCtr="0">
            <a:spAutoFit/>
          </a:bodyPr>
          <a:lstStyle/>
          <a:p>
            <a:pPr algn="just" eaLnBrk="0" hangingPunct="0">
              <a:buFontTx/>
            </a:pPr>
            <a:r>
              <a:rPr lang="en-US" altLang="en-IN" sz="2200">
                <a:latin typeface="Arial" panose="020B0604020202020204" pitchFamily="34" charset="0"/>
                <a:ea typeface="Arial" panose="020B0604020202020204" pitchFamily="34" charset="0"/>
              </a:rPr>
              <a:t>My Self Mr. Raju working as Assistant Professor in Department of CSE-Data Science, NIET, Greater Noida since Nov., 2021. I have submitted my Ph.D in Jamia Millia Islamia, New Delhi. I have teaching experience of more than 9 years in Diploma and Degree Colleges. I have also worked on different Social Awareness programs in Previous College. I have published more than 6 papers in various reputed journals. </a:t>
            </a:r>
          </a:p>
          <a:p>
            <a:pPr algn="just" eaLnBrk="0" hangingPunct="0">
              <a:buFontTx/>
            </a:pPr>
            <a:r>
              <a:rPr lang="en-US" altLang="en-IN" sz="2200">
                <a:latin typeface="Arial" panose="020B0604020202020204" pitchFamily="34" charset="0"/>
                <a:ea typeface="Arial" panose="020B0604020202020204" pitchFamily="34" charset="0"/>
              </a:rPr>
              <a:t>I have received my M.Tech Degree and Bachelor Degree from Department of Computer Engineering, Jamia Millia Islamia.</a:t>
            </a:r>
          </a:p>
          <a:p>
            <a:pPr algn="just" eaLnBrk="0" hangingPunct="0">
              <a:buFontTx/>
            </a:pPr>
            <a:r>
              <a:rPr lang="en-US" altLang="en-IN" sz="2200">
                <a:latin typeface="Arial" panose="020B0604020202020204" pitchFamily="34" charset="0"/>
                <a:ea typeface="Arial" panose="020B0604020202020204" pitchFamily="34" charset="0"/>
              </a:rPr>
              <a:t>My Area of Expertise are Operating System, DBMS, IoT, IoT Security etc.,</a:t>
            </a:r>
          </a:p>
          <a:p>
            <a:pPr algn="just" eaLnBrk="0" hangingPunct="0">
              <a:buFontTx/>
            </a:pPr>
            <a:r>
              <a:rPr lang="en-US" altLang="en-IN" sz="2200">
                <a:latin typeface="Arial" panose="020B0604020202020204" pitchFamily="34" charset="0"/>
                <a:ea typeface="Arial" panose="020B0604020202020204" pitchFamily="34" charset="0"/>
              </a:rPr>
              <a:t>languages know: C, C++, Python, R</a:t>
            </a:r>
          </a:p>
          <a:p>
            <a:pPr algn="just" eaLnBrk="0" hangingPunct="0">
              <a:buFontTx/>
            </a:pPr>
            <a:endParaRPr lang="en-US" altLang="en-IN" sz="2200">
              <a:latin typeface="Arial" panose="020B0604020202020204" pitchFamily="34" charset="0"/>
              <a:ea typeface="Arial" panose="020B0604020202020204" pitchFamily="34" charset="0"/>
            </a:endParaRPr>
          </a:p>
          <a:p>
            <a:pPr algn="just" eaLnBrk="0" hangingPunct="0">
              <a:buFontTx/>
            </a:pPr>
            <a:r>
              <a:rPr lang="en-US" altLang="en-IN" sz="2200" b="1">
                <a:latin typeface="Arial" panose="020B0604020202020204" pitchFamily="34" charset="0"/>
                <a:ea typeface="Arial" panose="020B0604020202020204" pitchFamily="34" charset="0"/>
              </a:rPr>
              <a:t>Mr. Raj u</a:t>
            </a:r>
          </a:p>
          <a:p>
            <a:pPr algn="just" eaLnBrk="0" hangingPunct="0">
              <a:buFontTx/>
            </a:pPr>
            <a:r>
              <a:rPr lang="en-US" altLang="en-IN" sz="2200">
                <a:latin typeface="Arial" panose="020B0604020202020204" pitchFamily="34" charset="0"/>
                <a:ea typeface="Arial" panose="020B0604020202020204" pitchFamily="34" charset="0"/>
              </a:rPr>
              <a:t>Assistant Professor</a:t>
            </a:r>
          </a:p>
          <a:p>
            <a:pPr algn="just" eaLnBrk="0" hangingPunct="0">
              <a:buFontTx/>
            </a:pPr>
            <a:r>
              <a:rPr lang="en-US" altLang="en-IN" sz="2200">
                <a:latin typeface="Arial" panose="020B0604020202020204" pitchFamily="34" charset="0"/>
                <a:ea typeface="Arial" panose="020B0604020202020204" pitchFamily="34" charset="0"/>
              </a:rPr>
              <a:t>Department of Data Science</a:t>
            </a:r>
          </a:p>
          <a:p>
            <a:pPr algn="just" eaLnBrk="0" hangingPunct="0">
              <a:buFontTx/>
            </a:pPr>
            <a:r>
              <a:rPr lang="en-US" altLang="en-IN" sz="2200">
                <a:latin typeface="Arial" panose="020B0604020202020204" pitchFamily="34" charset="0"/>
                <a:ea typeface="Arial" panose="020B0604020202020204" pitchFamily="34" charset="0"/>
              </a:rPr>
              <a:t>Email: raju@niet.co.in</a:t>
            </a:r>
          </a:p>
          <a:p>
            <a:pPr algn="just" eaLnBrk="0" hangingPunct="0">
              <a:buFontTx/>
            </a:pPr>
            <a:r>
              <a:rPr lang="en-US" altLang="en-IN" sz="2200">
                <a:latin typeface="Arial" panose="020B0604020202020204" pitchFamily="34" charset="0"/>
                <a:ea typeface="Arial" panose="020B0604020202020204" pitchFamily="34" charset="0"/>
              </a:rPr>
              <a:t>Contact No. 9716505971</a:t>
            </a:r>
          </a:p>
        </p:txBody>
      </p:sp>
      <p:sp>
        <p:nvSpPr>
          <p:cNvPr id="9" name="Date Placeholder 8"/>
          <p:cNvSpPr txBox="1">
            <a:spLocks noGrp="1"/>
          </p:cNvSpPr>
          <p:nvPr>
            <p:ph type="dt" sz="half" idx="10"/>
          </p:nvPr>
        </p:nvSpPr>
        <p:spPr>
          <a:noFill/>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BE251B48-8EFF-4B00-9A56-D33102BBEC0C}"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t>2/28/2025</a:t>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0247" name="Slide Number Placeholder 9"/>
          <p:cNvSpPr>
            <a:spLocks noGrp="1"/>
          </p:cNvSpPr>
          <p:nvPr>
            <p:ph type="sldNum" sz="quarter" idx="12"/>
          </p:nvPr>
        </p:nvSpPr>
        <p:spPr>
          <a:noFill/>
          <a:ln>
            <a:noFill/>
          </a:ln>
        </p:spPr>
        <p:txBody>
          <a:bodyPr wrap="square" lIns="91440" tIns="45720" rIns="91440" bIns="45720"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eaLnBrk="1" hangingPunct="1">
              <a:buFontTx/>
            </a:pPr>
            <a:fld id="{9A0DB2DC-4C9A-4742-B13C-FB6460FD3503}" type="slidenum">
              <a:rPr lang="en-US" altLang="en-US" sz="1200" dirty="0">
                <a:solidFill>
                  <a:srgbClr val="898989"/>
                </a:solidFill>
                <a:latin typeface="Calibri" panose="020F0502020204030204" pitchFamily="34" charset="0"/>
              </a:rPr>
              <a:t>6</a:t>
            </a:fld>
            <a:endParaRPr lang="en-US" altLang="en-US" sz="1200">
              <a:solidFill>
                <a:srgbClr val="898989"/>
              </a:solidFill>
              <a:latin typeface="Calibri" panose="020F0502020204030204" pitchFamily="34" charset="0"/>
              <a:ea typeface="Arial" panose="020B0604020202020204" pitchFamily="34" charset="0"/>
            </a:endParaRPr>
          </a:p>
        </p:txBody>
      </p:sp>
      <p:pic>
        <p:nvPicPr>
          <p:cNvPr id="9221" name="Picture 14" descr="NIET"/>
          <p:cNvPicPr>
            <a:picLocks noChangeAspect="1"/>
          </p:cNvPicPr>
          <p:nvPr/>
        </p:nvPicPr>
        <p:blipFill>
          <a:blip r:embed="rId3"/>
          <a:stretch>
            <a:fillRect/>
          </a:stretch>
        </p:blipFill>
        <p:spPr>
          <a:xfrm>
            <a:off x="0" y="14288"/>
            <a:ext cx="1581150" cy="847725"/>
          </a:xfrm>
          <a:prstGeom prst="rect">
            <a:avLst/>
          </a:prstGeom>
          <a:noFill/>
          <a:ln w="9525">
            <a:noFill/>
          </a:ln>
        </p:spPr>
      </p:pic>
      <p:pic>
        <p:nvPicPr>
          <p:cNvPr id="2" name="Picture 1" descr="Photo"/>
          <p:cNvPicPr>
            <a:picLocks noChangeAspect="1"/>
          </p:cNvPicPr>
          <p:nvPr/>
        </p:nvPicPr>
        <p:blipFill>
          <a:blip r:embed="rId4"/>
          <a:stretch>
            <a:fillRect/>
          </a:stretch>
        </p:blipFill>
        <p:spPr>
          <a:xfrm>
            <a:off x="10286365" y="4106545"/>
            <a:ext cx="1546225" cy="198882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60</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i="0">
                <a:solidFill>
                  <a:srgbClr val="3A3A3A"/>
                </a:solidFill>
                <a:effectLst/>
                <a:latin typeface="+mj-lt"/>
              </a:rPr>
              <a:t>Data frame</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pPr algn="just"/>
            <a:r>
              <a:rPr lang="en-US" sz="2400" b="0" i="0">
                <a:solidFill>
                  <a:srgbClr val="3A3A3A"/>
                </a:solidFill>
                <a:effectLst/>
              </a:rPr>
              <a:t>Data frame is a two-dimensional array-like structure that also resembles a table, in which each column contains values of one variable and each row contains one set of values from each column.</a:t>
            </a:r>
          </a:p>
          <a:p>
            <a:pPr algn="just"/>
            <a:r>
              <a:rPr lang="en-US" sz="2400" b="0" i="0">
                <a:solidFill>
                  <a:srgbClr val="3A3A3A"/>
                </a:solidFill>
                <a:effectLst/>
              </a:rPr>
              <a:t>A data frame has the following characteristics:</a:t>
            </a:r>
          </a:p>
          <a:p>
            <a:pPr lvl="1">
              <a:buFont typeface="Arial" panose="020B0604020202020204" pitchFamily="34" charset="0"/>
              <a:buChar char="•"/>
            </a:pPr>
            <a:r>
              <a:rPr lang="en-US" sz="2400" b="0" i="0">
                <a:solidFill>
                  <a:srgbClr val="3A3A3A"/>
                </a:solidFill>
                <a:effectLst/>
              </a:rPr>
              <a:t>The column names of a data frame should not be empty.</a:t>
            </a:r>
          </a:p>
          <a:p>
            <a:pPr lvl="1">
              <a:buFont typeface="Arial" panose="020B0604020202020204" pitchFamily="34" charset="0"/>
              <a:buChar char="•"/>
            </a:pPr>
            <a:r>
              <a:rPr lang="en-US" sz="2400" b="0" i="0">
                <a:solidFill>
                  <a:srgbClr val="3A3A3A"/>
                </a:solidFill>
                <a:effectLst/>
              </a:rPr>
              <a:t>The row names of a data frame should be unique.</a:t>
            </a:r>
          </a:p>
          <a:p>
            <a:pPr lvl="1">
              <a:buFont typeface="Arial" panose="020B0604020202020204" pitchFamily="34" charset="0"/>
              <a:buChar char="•"/>
            </a:pPr>
            <a:r>
              <a:rPr lang="en-US" sz="2400" b="0" i="0">
                <a:solidFill>
                  <a:srgbClr val="3A3A3A"/>
                </a:solidFill>
                <a:effectLst/>
              </a:rPr>
              <a:t>The data stored in a data frame can be a numeric, factor, or character type.</a:t>
            </a:r>
          </a:p>
          <a:p>
            <a:pPr lvl="1">
              <a:buFont typeface="Arial" panose="020B0604020202020204" pitchFamily="34" charset="0"/>
              <a:buChar char="•"/>
            </a:pPr>
            <a:r>
              <a:rPr lang="en-US" sz="2400" b="0" i="0">
                <a:solidFill>
                  <a:srgbClr val="3A3A3A"/>
                </a:solidFill>
                <a:effectLst/>
              </a:rPr>
              <a:t>Each column should contain the same number of data items.</a:t>
            </a:r>
          </a:p>
          <a:p>
            <a:pPr marL="0" indent="0">
              <a:buNone/>
            </a:pPr>
            <a:endParaRPr lang="en-IN"/>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285D0030-B250-BE42-812E-499700B514EC}" type="datetime1">
              <a:rPr lang="en-US" smtClean="0"/>
              <a:t>2/28/2025</a:t>
            </a:fld>
            <a:endParaRPr lang="en-US"/>
          </a:p>
        </p:txBody>
      </p:sp>
      <p:sp>
        <p:nvSpPr>
          <p:cNvPr id="5120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FA213357-ABEE-5C4B-8F6F-B66A0BA74692}" type="slidenum">
              <a:rPr lang="en-US" altLang="en-US" sz="1200" smtClean="0">
                <a:solidFill>
                  <a:srgbClr val="898989"/>
                </a:solidFill>
              </a:rPr>
              <a:t>61</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latin typeface="+mj-lt"/>
              </a:rPr>
              <a:t>Data Frame data types</a:t>
            </a:r>
            <a:endParaRPr lang="en-IN" sz="3200" b="1">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5120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Content Placeholder 4"/>
          <p:cNvGraphicFramePr>
            <a:graphicFrameLocks noGrp="1"/>
          </p:cNvGraphicFramePr>
          <p:nvPr>
            <p:ph idx="1"/>
          </p:nvPr>
        </p:nvGraphicFramePr>
        <p:xfrm>
          <a:off x="381000" y="887413"/>
          <a:ext cx="11506200" cy="5407190"/>
        </p:xfrm>
        <a:graphic>
          <a:graphicData uri="http://schemas.openxmlformats.org/drawingml/2006/table">
            <a:tbl>
              <a:tblPr/>
              <a:tblGrid>
                <a:gridCol w="3835400">
                  <a:extLst>
                    <a:ext uri="{9D8B030D-6E8A-4147-A177-3AD203B41FA5}">
                      <a16:colId xmlns:a16="http://schemas.microsoft.com/office/drawing/2014/main" val="20000"/>
                    </a:ext>
                  </a:extLst>
                </a:gridCol>
                <a:gridCol w="3835400">
                  <a:extLst>
                    <a:ext uri="{9D8B030D-6E8A-4147-A177-3AD203B41FA5}">
                      <a16:colId xmlns:a16="http://schemas.microsoft.com/office/drawing/2014/main" val="20001"/>
                    </a:ext>
                  </a:extLst>
                </a:gridCol>
                <a:gridCol w="3835400">
                  <a:extLst>
                    <a:ext uri="{9D8B030D-6E8A-4147-A177-3AD203B41FA5}">
                      <a16:colId xmlns:a16="http://schemas.microsoft.com/office/drawing/2014/main" val="20002"/>
                    </a:ext>
                  </a:extLst>
                </a:gridCol>
              </a:tblGrid>
              <a:tr h="410868">
                <a:tc>
                  <a:txBody>
                    <a:bodyPr/>
                    <a:lstStyle/>
                    <a:p>
                      <a:pPr algn="l" fontAlgn="b"/>
                      <a:r>
                        <a:rPr lang="en-US" sz="2000" b="1">
                          <a:effectLst/>
                        </a:rPr>
                        <a:t>Pandas Type</a:t>
                      </a:r>
                    </a:p>
                  </a:txBody>
                  <a:tcPr marL="53065" marR="53065" marT="53039" marB="5303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algn="l" fontAlgn="b"/>
                      <a:r>
                        <a:rPr lang="en-US" sz="2000" b="1">
                          <a:effectLst/>
                        </a:rPr>
                        <a:t>Native Python Type</a:t>
                      </a:r>
                    </a:p>
                  </a:txBody>
                  <a:tcPr marL="53065" marR="53065" marT="53039" marB="5303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algn="l" fontAlgn="b"/>
                      <a:r>
                        <a:rPr lang="en-US" sz="2000" b="1">
                          <a:effectLst/>
                        </a:rPr>
                        <a:t>Description</a:t>
                      </a:r>
                    </a:p>
                  </a:txBody>
                  <a:tcPr marL="53065" marR="53065" marT="53039" marB="5303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1325237">
                <a:tc>
                  <a:txBody>
                    <a:bodyPr/>
                    <a:lstStyle/>
                    <a:p>
                      <a:pPr fontAlgn="t"/>
                      <a:r>
                        <a:rPr lang="en-US" sz="2000">
                          <a:effectLst/>
                        </a:rPr>
                        <a:t>object</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tc>
                  <a:txBody>
                    <a:bodyPr/>
                    <a:lstStyle/>
                    <a:p>
                      <a:pPr fontAlgn="t"/>
                      <a:r>
                        <a:rPr lang="en-US" sz="2000">
                          <a:effectLst/>
                        </a:rPr>
                        <a:t>string</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tc>
                  <a:txBody>
                    <a:bodyPr/>
                    <a:lstStyle/>
                    <a:p>
                      <a:pPr fontAlgn="t"/>
                      <a:r>
                        <a:rPr lang="en-US" sz="2000">
                          <a:effectLst/>
                        </a:rPr>
                        <a:t>The most general dtype. Will be assigned to your column if column has mixed types (numbers and strings).</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0001"/>
                  </a:ext>
                </a:extLst>
              </a:tr>
              <a:tr h="1020447">
                <a:tc>
                  <a:txBody>
                    <a:bodyPr/>
                    <a:lstStyle/>
                    <a:p>
                      <a:pPr fontAlgn="t"/>
                      <a:r>
                        <a:rPr lang="en-US" sz="2000">
                          <a:effectLst/>
                        </a:rPr>
                        <a:t>int64</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2000">
                          <a:effectLst/>
                        </a:rPr>
                        <a:t>int</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2000">
                          <a:effectLst/>
                        </a:rPr>
                        <a:t>Numeric characters. 64 refers to the memory allocated to hold this character.</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630026">
                <a:tc>
                  <a:txBody>
                    <a:bodyPr/>
                    <a:lstStyle/>
                    <a:p>
                      <a:pPr fontAlgn="t"/>
                      <a:r>
                        <a:rPr lang="en-US" sz="2000">
                          <a:effectLst/>
                        </a:rPr>
                        <a:t>float64</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tc>
                  <a:txBody>
                    <a:bodyPr/>
                    <a:lstStyle/>
                    <a:p>
                      <a:pPr fontAlgn="t"/>
                      <a:r>
                        <a:rPr lang="en-US" sz="2000">
                          <a:effectLst/>
                        </a:rPr>
                        <a:t>float</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tc>
                  <a:txBody>
                    <a:bodyPr/>
                    <a:lstStyle/>
                    <a:p>
                      <a:pPr fontAlgn="t"/>
                      <a:r>
                        <a:rPr lang="en-US" sz="2000">
                          <a:effectLst/>
                        </a:rPr>
                        <a:t>Numeric characters with decimals. If a column contains numbers and NaNs(see below), pandas will default to float64, in case your missing value has a decimal.</a:t>
                      </a:r>
                    </a:p>
                  </a:txBody>
                  <a:tcPr marL="53065" marR="53065" marT="53039" marB="5303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0003"/>
                  </a:ext>
                </a:extLst>
              </a:tr>
              <a:tr h="1020447">
                <a:tc>
                  <a:txBody>
                    <a:bodyPr/>
                    <a:lstStyle/>
                    <a:p>
                      <a:pPr fontAlgn="t"/>
                      <a:r>
                        <a:rPr lang="en-US" sz="2000">
                          <a:effectLst/>
                        </a:rPr>
                        <a:t>datetime64, timedelta[ns]</a:t>
                      </a:r>
                    </a:p>
                  </a:txBody>
                  <a:tcPr marL="53065" marR="53065" marT="53039" marB="5303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2000">
                          <a:effectLst/>
                        </a:rPr>
                        <a:t>N/A (but see the </a:t>
                      </a:r>
                      <a:r>
                        <a:rPr lang="en-US" sz="2000" u="none" strike="noStrike" err="1">
                          <a:solidFill>
                            <a:srgbClr val="337AB7"/>
                          </a:solidFill>
                          <a:effectLst/>
                          <a:hlinkClick r:id="rId3"/>
                        </a:rPr>
                        <a:t>datetime</a:t>
                      </a:r>
                      <a:r>
                        <a:rPr lang="en-US" sz="2000">
                          <a:effectLst/>
                        </a:rPr>
                        <a:t> module in Python’s standard library)</a:t>
                      </a:r>
                    </a:p>
                  </a:txBody>
                  <a:tcPr marL="53065" marR="53065" marT="53039" marB="5303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2000">
                          <a:effectLst/>
                        </a:rPr>
                        <a:t>Values meant to hold time data. Look into these for time series experiments.</a:t>
                      </a:r>
                    </a:p>
                  </a:txBody>
                  <a:tcPr marL="53065" marR="53065" marT="53039" marB="53039">
                    <a:lnL>
                      <a:noFill/>
                    </a:lnL>
                    <a:lnR>
                      <a:noFill/>
                    </a:lnR>
                    <a:lnT w="7620"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0004"/>
                  </a:ext>
                </a:extLst>
              </a:tr>
            </a:tbl>
          </a:graphicData>
        </a:graphic>
      </p:graphicFrame>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BBF37290-1EDA-7140-A3ED-D12AFDFF6D89}" type="datetime1">
              <a:rPr lang="en-US" smtClean="0"/>
              <a:t>2/28/2025</a:t>
            </a:fld>
            <a:endParaRPr lang="en-US"/>
          </a:p>
        </p:txBody>
      </p:sp>
      <p:sp>
        <p:nvSpPr>
          <p:cNvPr id="5222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DCE64524-2910-2842-8153-116D055CCF23}" type="slidenum">
              <a:rPr lang="en-US" altLang="en-US" sz="1200" smtClean="0">
                <a:solidFill>
                  <a:srgbClr val="898989"/>
                </a:solidFill>
              </a:rPr>
              <a:t>62</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3200" b="1">
                <a:latin typeface="+mj-lt"/>
              </a:rPr>
              <a:t>Data Frame data types</a:t>
            </a:r>
            <a:endParaRPr lang="en-IN" sz="3200" b="1">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52230"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203200" y="1865313"/>
            <a:ext cx="10453688" cy="369887"/>
          </a:xfrm>
          <a:prstGeom prst="rect">
            <a:avLst/>
          </a:prstGeom>
          <a:noFill/>
          <a:ln>
            <a:noFill/>
          </a:ln>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r>
              <a:rPr lang="en-US" sz="1600">
                <a:solidFill>
                  <a:srgbClr val="4472C4">
                    <a:lumMod val="75000"/>
                  </a:srgbClr>
                </a:solidFill>
                <a:latin typeface="Courier New" panose="02070309020205020404" pitchFamily="49" charset="0"/>
                <a:cs typeface="Courier New" panose="02070309020205020404" pitchFamily="49" charset="0"/>
              </a:rPr>
              <a:t>In [4]:</a:t>
            </a:r>
          </a:p>
        </p:txBody>
      </p:sp>
      <p:sp>
        <p:nvSpPr>
          <p:cNvPr id="3" name="TextBox 2"/>
          <p:cNvSpPr txBox="1"/>
          <p:nvPr/>
        </p:nvSpPr>
        <p:spPr>
          <a:xfrm>
            <a:off x="1649413" y="1865313"/>
            <a:ext cx="10267950" cy="646112"/>
          </a:xfrm>
          <a:prstGeom prst="rect">
            <a:avLst/>
          </a:prstGeom>
          <a:noFill/>
          <a:ln>
            <a:solidFill>
              <a:srgbClr val="E7E6E6">
                <a:lumMod val="90000"/>
              </a:srgbClr>
            </a:solidFill>
          </a:ln>
        </p:spPr>
        <p:txBody>
          <a:bodyPr>
            <a:spAutoFit/>
          </a:bodyPr>
          <a:lstStyle/>
          <a:p>
            <a:pPr eaLnBrk="1" fontAlgn="auto" hangingPunct="1">
              <a:spcBef>
                <a:spcPts val="0"/>
              </a:spcBef>
              <a:spcAft>
                <a:spcPts val="0"/>
              </a:spcAft>
              <a:defRPr/>
            </a:pPr>
            <a:r>
              <a:rPr lang="en-US" i="1" kern="0">
                <a:solidFill>
                  <a:srgbClr val="5B9BD5">
                    <a:lumMod val="75000"/>
                  </a:srgbClr>
                </a:solidFill>
                <a:latin typeface="Courier New" panose="02070309020205020404" pitchFamily="49" charset="0"/>
                <a:cs typeface="Courier New" panose="02070309020205020404" pitchFamily="49" charset="0"/>
              </a:rPr>
              <a:t>#Check a particular column type</a:t>
            </a:r>
          </a:p>
          <a:p>
            <a:pPr eaLnBrk="1" fontAlgn="auto" hangingPunct="1">
              <a:spcBef>
                <a:spcPts val="0"/>
              </a:spcBef>
              <a:spcAft>
                <a:spcPts val="0"/>
              </a:spcAft>
              <a:defRPr/>
            </a:pPr>
            <a:r>
              <a:rPr lang="en-US" kern="0" err="1">
                <a:solidFill>
                  <a:srgbClr val="E7E6E6">
                    <a:lumMod val="25000"/>
                  </a:srgbClr>
                </a:solidFill>
                <a:latin typeface="Courier New" panose="02070309020205020404" pitchFamily="49" charset="0"/>
                <a:cs typeface="Courier New" panose="02070309020205020404" pitchFamily="49" charset="0"/>
              </a:rPr>
              <a:t>df</a:t>
            </a:r>
            <a:r>
              <a:rPr lang="en-US" kern="0">
                <a:solidFill>
                  <a:srgbClr val="70AD47">
                    <a:lumMod val="75000"/>
                  </a:srgbClr>
                </a:solidFill>
                <a:latin typeface="Courier New" panose="02070309020205020404" pitchFamily="49" charset="0"/>
                <a:cs typeface="Courier New" panose="02070309020205020404" pitchFamily="49" charset="0"/>
              </a:rPr>
              <a:t>[</a:t>
            </a:r>
            <a:r>
              <a:rPr lang="en-US" kern="0">
                <a:solidFill>
                  <a:srgbClr val="C00000"/>
                </a:solidFill>
                <a:latin typeface="Courier New" panose="02070309020205020404" pitchFamily="49" charset="0"/>
                <a:cs typeface="Courier New" panose="02070309020205020404" pitchFamily="49" charset="0"/>
              </a:rPr>
              <a:t>'salary'</a:t>
            </a:r>
            <a:r>
              <a:rPr lang="en-US" kern="0">
                <a:solidFill>
                  <a:srgbClr val="70AD47">
                    <a:lumMod val="75000"/>
                  </a:srgbClr>
                </a:solidFill>
                <a:latin typeface="Courier New" panose="02070309020205020404" pitchFamily="49" charset="0"/>
                <a:cs typeface="Courier New" panose="02070309020205020404" pitchFamily="49" charset="0"/>
              </a:rPr>
              <a:t>]</a:t>
            </a:r>
            <a:r>
              <a:rPr lang="en-US" kern="0">
                <a:solidFill>
                  <a:srgbClr val="E7E6E6">
                    <a:lumMod val="25000"/>
                  </a:srgbClr>
                </a:solidFill>
                <a:latin typeface="Courier New" panose="02070309020205020404" pitchFamily="49" charset="0"/>
                <a:cs typeface="Courier New" panose="02070309020205020404" pitchFamily="49" charset="0"/>
              </a:rPr>
              <a:t>.</a:t>
            </a:r>
            <a:r>
              <a:rPr lang="en-US" kern="0" err="1">
                <a:solidFill>
                  <a:srgbClr val="E7E6E6">
                    <a:lumMod val="25000"/>
                  </a:srgbClr>
                </a:solidFill>
                <a:latin typeface="Courier New" panose="02070309020205020404" pitchFamily="49" charset="0"/>
                <a:cs typeface="Courier New" panose="02070309020205020404" pitchFamily="49" charset="0"/>
              </a:rPr>
              <a:t>dtype</a:t>
            </a:r>
            <a:endParaRPr lang="en-US" kern="0">
              <a:solidFill>
                <a:srgbClr val="E7E6E6">
                  <a:lumMod val="25000"/>
                </a:srgbClr>
              </a:solidFill>
              <a:latin typeface="Courier New" panose="02070309020205020404" pitchFamily="49" charset="0"/>
              <a:cs typeface="Courier New" panose="02070309020205020404" pitchFamily="49" charset="0"/>
            </a:endParaRPr>
          </a:p>
        </p:txBody>
      </p:sp>
      <p:sp>
        <p:nvSpPr>
          <p:cNvPr id="5" name="TextBox 4"/>
          <p:cNvSpPr txBox="1"/>
          <p:nvPr/>
        </p:nvSpPr>
        <p:spPr>
          <a:xfrm>
            <a:off x="200025" y="2608263"/>
            <a:ext cx="10453688" cy="368300"/>
          </a:xfrm>
          <a:prstGeom prst="rect">
            <a:avLst/>
          </a:prstGeom>
          <a:noFill/>
          <a:ln>
            <a:noFill/>
          </a:ln>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r>
              <a:rPr lang="en-US" sz="1600">
                <a:solidFill>
                  <a:srgbClr val="C00000"/>
                </a:solidFill>
                <a:latin typeface="Courier New" panose="02070309020205020404" pitchFamily="49" charset="0"/>
                <a:cs typeface="Courier New" panose="02070309020205020404" pitchFamily="49" charset="0"/>
              </a:rPr>
              <a:t>Out[4]: </a:t>
            </a:r>
            <a:r>
              <a:rPr lang="en-US" sz="1600" err="1">
                <a:solidFill>
                  <a:srgbClr val="E7E6E6">
                    <a:lumMod val="25000"/>
                  </a:srgbClr>
                </a:solidFill>
                <a:latin typeface="Courier New" panose="02070309020205020404" pitchFamily="49" charset="0"/>
                <a:cs typeface="Courier New" panose="02070309020205020404" pitchFamily="49" charset="0"/>
              </a:rPr>
              <a:t>dtype</a:t>
            </a:r>
            <a:r>
              <a:rPr lang="en-US" sz="1600">
                <a:solidFill>
                  <a:srgbClr val="E7E6E6">
                    <a:lumMod val="25000"/>
                  </a:srgbClr>
                </a:solidFill>
                <a:latin typeface="Courier New" panose="02070309020205020404" pitchFamily="49" charset="0"/>
                <a:cs typeface="Courier New" panose="02070309020205020404" pitchFamily="49" charset="0"/>
              </a:rPr>
              <a:t>('int64')</a:t>
            </a:r>
          </a:p>
        </p:txBody>
      </p:sp>
      <p:sp>
        <p:nvSpPr>
          <p:cNvPr id="6" name="TextBox 5"/>
          <p:cNvSpPr txBox="1"/>
          <p:nvPr/>
        </p:nvSpPr>
        <p:spPr>
          <a:xfrm>
            <a:off x="200025" y="3387725"/>
            <a:ext cx="10453688" cy="368300"/>
          </a:xfrm>
          <a:prstGeom prst="rect">
            <a:avLst/>
          </a:prstGeom>
          <a:noFill/>
          <a:ln>
            <a:noFill/>
          </a:ln>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r>
              <a:rPr lang="en-US" sz="1600">
                <a:solidFill>
                  <a:srgbClr val="4472C4">
                    <a:lumMod val="75000"/>
                  </a:srgbClr>
                </a:solidFill>
                <a:latin typeface="Courier New" panose="02070309020205020404" pitchFamily="49" charset="0"/>
                <a:cs typeface="Courier New" panose="02070309020205020404" pitchFamily="49" charset="0"/>
              </a:rPr>
              <a:t>In [5]:</a:t>
            </a:r>
          </a:p>
        </p:txBody>
      </p:sp>
      <p:sp>
        <p:nvSpPr>
          <p:cNvPr id="8" name="TextBox 7"/>
          <p:cNvSpPr txBox="1"/>
          <p:nvPr/>
        </p:nvSpPr>
        <p:spPr>
          <a:xfrm>
            <a:off x="1646238" y="3387725"/>
            <a:ext cx="10267950" cy="646113"/>
          </a:xfrm>
          <a:prstGeom prst="rect">
            <a:avLst/>
          </a:prstGeom>
          <a:noFill/>
          <a:ln>
            <a:solidFill>
              <a:srgbClr val="E7E6E6">
                <a:lumMod val="90000"/>
              </a:srgbClr>
            </a:solidFill>
          </a:ln>
        </p:spPr>
        <p:txBody>
          <a:bodyPr>
            <a:spAutoFit/>
          </a:bodyPr>
          <a:lstStyle/>
          <a:p>
            <a:pPr eaLnBrk="1" fontAlgn="auto" hangingPunct="1">
              <a:spcBef>
                <a:spcPts val="0"/>
              </a:spcBef>
              <a:spcAft>
                <a:spcPts val="0"/>
              </a:spcAft>
              <a:defRPr/>
            </a:pPr>
            <a:r>
              <a:rPr lang="en-US" i="1" kern="0">
                <a:solidFill>
                  <a:srgbClr val="5B9BD5">
                    <a:lumMod val="75000"/>
                  </a:srgbClr>
                </a:solidFill>
                <a:latin typeface="Courier New" panose="02070309020205020404" pitchFamily="49" charset="0"/>
                <a:cs typeface="Courier New" panose="02070309020205020404" pitchFamily="49" charset="0"/>
              </a:rPr>
              <a:t>#Check types for all the columns</a:t>
            </a:r>
          </a:p>
          <a:p>
            <a:pPr eaLnBrk="1" fontAlgn="auto" hangingPunct="1">
              <a:spcBef>
                <a:spcPts val="0"/>
              </a:spcBef>
              <a:spcAft>
                <a:spcPts val="0"/>
              </a:spcAft>
              <a:defRPr/>
            </a:pPr>
            <a:r>
              <a:rPr lang="en-US" kern="0" err="1">
                <a:solidFill>
                  <a:srgbClr val="E7E6E6">
                    <a:lumMod val="25000"/>
                  </a:srgbClr>
                </a:solidFill>
                <a:latin typeface="Courier New" panose="02070309020205020404" pitchFamily="49" charset="0"/>
                <a:cs typeface="Courier New" panose="02070309020205020404" pitchFamily="49" charset="0"/>
              </a:rPr>
              <a:t>df.dtypes</a:t>
            </a:r>
            <a:endParaRPr lang="en-US" kern="0">
              <a:solidFill>
                <a:srgbClr val="E7E6E6">
                  <a:lumMod val="25000"/>
                </a:srgbClr>
              </a:solidFill>
              <a:latin typeface="Courier New" panose="02070309020205020404" pitchFamily="49" charset="0"/>
              <a:cs typeface="Courier New" panose="02070309020205020404" pitchFamily="49" charset="0"/>
            </a:endParaRPr>
          </a:p>
        </p:txBody>
      </p:sp>
      <p:sp>
        <p:nvSpPr>
          <p:cNvPr id="9" name="TextBox 8"/>
          <p:cNvSpPr txBox="1"/>
          <p:nvPr/>
        </p:nvSpPr>
        <p:spPr>
          <a:xfrm>
            <a:off x="198438" y="4319588"/>
            <a:ext cx="10453687" cy="368300"/>
          </a:xfrm>
          <a:prstGeom prst="rect">
            <a:avLst/>
          </a:prstGeom>
          <a:noFill/>
          <a:ln>
            <a:noFill/>
          </a:ln>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r>
              <a:rPr lang="en-US" sz="1600">
                <a:solidFill>
                  <a:srgbClr val="C00000"/>
                </a:solidFill>
                <a:latin typeface="Courier New" panose="02070309020205020404" pitchFamily="49" charset="0"/>
                <a:cs typeface="Courier New" panose="02070309020205020404" pitchFamily="49" charset="0"/>
              </a:rPr>
              <a:t>Out[4]:</a:t>
            </a:r>
            <a:endParaRPr lang="en-US" sz="1600">
              <a:solidFill>
                <a:srgbClr val="E7E6E6">
                  <a:lumMod val="25000"/>
                </a:srgbClr>
              </a:solidFill>
              <a:latin typeface="Courier New" panose="02070309020205020404" pitchFamily="49" charset="0"/>
              <a:cs typeface="Courier New" panose="02070309020205020404" pitchFamily="49" charset="0"/>
            </a:endParaRPr>
          </a:p>
        </p:txBody>
      </p:sp>
      <p:sp>
        <p:nvSpPr>
          <p:cNvPr id="10" name="TextBox 9"/>
          <p:cNvSpPr txBox="1"/>
          <p:nvPr/>
        </p:nvSpPr>
        <p:spPr>
          <a:xfrm>
            <a:off x="1649413" y="4360863"/>
            <a:ext cx="3227387" cy="2030412"/>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rank             </a:t>
            </a:r>
          </a:p>
          <a:p>
            <a:pPr eaLnBrk="1" fontAlgn="auto" hangingPunct="1">
              <a:spcBef>
                <a:spcPts val="0"/>
              </a:spcBef>
              <a:spcAft>
                <a:spcPts val="0"/>
              </a:spcAft>
              <a:defRPr/>
            </a:pPr>
            <a:r>
              <a:rPr lang="en-US">
                <a:solidFill>
                  <a:prstClr val="black"/>
                </a:solidFill>
                <a:latin typeface="Calibri" panose="020F0502020204030204"/>
                <a:cs typeface="+mn-cs"/>
              </a:rPr>
              <a:t>discipline  </a:t>
            </a:r>
          </a:p>
          <a:p>
            <a:pPr eaLnBrk="1" fontAlgn="auto" hangingPunct="1">
              <a:spcBef>
                <a:spcPts val="0"/>
              </a:spcBef>
              <a:spcAft>
                <a:spcPts val="0"/>
              </a:spcAft>
              <a:defRPr/>
            </a:pPr>
            <a:r>
              <a:rPr lang="en-US" err="1">
                <a:solidFill>
                  <a:prstClr val="black"/>
                </a:solidFill>
                <a:latin typeface="Calibri" panose="020F0502020204030204"/>
                <a:cs typeface="+mn-cs"/>
              </a:rPr>
              <a:t>phd</a:t>
            </a:r>
            <a:r>
              <a:rPr lang="en-US">
                <a:solidFill>
                  <a:prstClr val="black"/>
                </a:solidFill>
                <a:latin typeface="Calibri" panose="020F0502020204030204"/>
                <a:cs typeface="+mn-cs"/>
              </a:rPr>
              <a:t> </a:t>
            </a:r>
          </a:p>
          <a:p>
            <a:pPr eaLnBrk="1" fontAlgn="auto" hangingPunct="1">
              <a:spcBef>
                <a:spcPts val="0"/>
              </a:spcBef>
              <a:spcAft>
                <a:spcPts val="0"/>
              </a:spcAft>
              <a:defRPr/>
            </a:pPr>
            <a:r>
              <a:rPr lang="en-US">
                <a:solidFill>
                  <a:prstClr val="black"/>
                </a:solidFill>
                <a:latin typeface="Calibri" panose="020F0502020204030204"/>
                <a:cs typeface="+mn-cs"/>
              </a:rPr>
              <a:t>service      </a:t>
            </a:r>
          </a:p>
          <a:p>
            <a:pPr eaLnBrk="1" fontAlgn="auto" hangingPunct="1">
              <a:spcBef>
                <a:spcPts val="0"/>
              </a:spcBef>
              <a:spcAft>
                <a:spcPts val="0"/>
              </a:spcAft>
              <a:defRPr/>
            </a:pPr>
            <a:r>
              <a:rPr lang="en-US">
                <a:solidFill>
                  <a:prstClr val="black"/>
                </a:solidFill>
                <a:latin typeface="Calibri" panose="020F0502020204030204"/>
                <a:cs typeface="+mn-cs"/>
              </a:rPr>
              <a:t>sex              </a:t>
            </a:r>
          </a:p>
          <a:p>
            <a:pPr eaLnBrk="1" fontAlgn="auto" hangingPunct="1">
              <a:spcBef>
                <a:spcPts val="0"/>
              </a:spcBef>
              <a:spcAft>
                <a:spcPts val="0"/>
              </a:spcAft>
              <a:defRPr/>
            </a:pPr>
            <a:r>
              <a:rPr lang="en-US">
                <a:solidFill>
                  <a:prstClr val="black"/>
                </a:solidFill>
                <a:latin typeface="Calibri" panose="020F0502020204030204"/>
                <a:cs typeface="+mn-cs"/>
              </a:rPr>
              <a:t>salary         </a:t>
            </a:r>
          </a:p>
          <a:p>
            <a:pPr eaLnBrk="1" fontAlgn="auto" hangingPunct="1">
              <a:spcBef>
                <a:spcPts val="0"/>
              </a:spcBef>
              <a:spcAft>
                <a:spcPts val="0"/>
              </a:spcAft>
              <a:defRPr/>
            </a:pPr>
            <a:r>
              <a:rPr lang="en-US" err="1">
                <a:solidFill>
                  <a:prstClr val="black"/>
                </a:solidFill>
                <a:latin typeface="Calibri" panose="020F0502020204030204"/>
                <a:cs typeface="+mn-cs"/>
              </a:rPr>
              <a:t>dtype</a:t>
            </a:r>
            <a:r>
              <a:rPr lang="en-US">
                <a:solidFill>
                  <a:prstClr val="black"/>
                </a:solidFill>
                <a:latin typeface="Calibri" panose="020F0502020204030204"/>
                <a:cs typeface="+mn-cs"/>
              </a:rPr>
              <a:t>: object</a:t>
            </a:r>
          </a:p>
        </p:txBody>
      </p:sp>
      <p:sp>
        <p:nvSpPr>
          <p:cNvPr id="11" name="TextBox 10"/>
          <p:cNvSpPr txBox="1"/>
          <p:nvPr/>
        </p:nvSpPr>
        <p:spPr>
          <a:xfrm>
            <a:off x="3221038" y="4357688"/>
            <a:ext cx="3227387" cy="1754187"/>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object</a:t>
            </a:r>
          </a:p>
          <a:p>
            <a:pPr eaLnBrk="1" fontAlgn="auto" hangingPunct="1">
              <a:spcBef>
                <a:spcPts val="0"/>
              </a:spcBef>
              <a:spcAft>
                <a:spcPts val="0"/>
              </a:spcAft>
              <a:defRPr/>
            </a:pPr>
            <a:r>
              <a:rPr lang="en-US">
                <a:solidFill>
                  <a:prstClr val="black"/>
                </a:solidFill>
                <a:latin typeface="Calibri" panose="020F0502020204030204"/>
                <a:cs typeface="+mn-cs"/>
              </a:rPr>
              <a:t>object</a:t>
            </a:r>
          </a:p>
          <a:p>
            <a:pPr eaLnBrk="1" fontAlgn="auto" hangingPunct="1">
              <a:spcBef>
                <a:spcPts val="0"/>
              </a:spcBef>
              <a:spcAft>
                <a:spcPts val="0"/>
              </a:spcAft>
              <a:defRPr/>
            </a:pPr>
            <a:r>
              <a:rPr lang="en-US">
                <a:solidFill>
                  <a:prstClr val="black"/>
                </a:solidFill>
                <a:latin typeface="Calibri" panose="020F0502020204030204"/>
                <a:cs typeface="+mn-cs"/>
              </a:rPr>
              <a:t>int64</a:t>
            </a:r>
          </a:p>
          <a:p>
            <a:pPr eaLnBrk="1" fontAlgn="auto" hangingPunct="1">
              <a:spcBef>
                <a:spcPts val="0"/>
              </a:spcBef>
              <a:spcAft>
                <a:spcPts val="0"/>
              </a:spcAft>
              <a:defRPr/>
            </a:pPr>
            <a:r>
              <a:rPr lang="en-US">
                <a:solidFill>
                  <a:prstClr val="black"/>
                </a:solidFill>
                <a:latin typeface="Calibri" panose="020F0502020204030204"/>
                <a:cs typeface="+mn-cs"/>
              </a:rPr>
              <a:t>int64</a:t>
            </a:r>
          </a:p>
          <a:p>
            <a:pPr eaLnBrk="1" fontAlgn="auto" hangingPunct="1">
              <a:spcBef>
                <a:spcPts val="0"/>
              </a:spcBef>
              <a:spcAft>
                <a:spcPts val="0"/>
              </a:spcAft>
              <a:defRPr/>
            </a:pPr>
            <a:r>
              <a:rPr lang="en-US">
                <a:solidFill>
                  <a:prstClr val="black"/>
                </a:solidFill>
                <a:latin typeface="Calibri" panose="020F0502020204030204"/>
                <a:cs typeface="+mn-cs"/>
              </a:rPr>
              <a:t>object</a:t>
            </a:r>
          </a:p>
          <a:p>
            <a:pPr eaLnBrk="1" fontAlgn="auto" hangingPunct="1">
              <a:spcBef>
                <a:spcPts val="0"/>
              </a:spcBef>
              <a:spcAft>
                <a:spcPts val="0"/>
              </a:spcAft>
              <a:defRPr/>
            </a:pPr>
            <a:r>
              <a:rPr lang="en-US">
                <a:solidFill>
                  <a:prstClr val="black"/>
                </a:solidFill>
                <a:latin typeface="Calibri" panose="020F0502020204030204"/>
                <a:cs typeface="+mn-cs"/>
              </a:rPr>
              <a:t>int64</a:t>
            </a: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839E5DF6-33EF-284C-8447-10EDFDAD9A87}" type="datetime1">
              <a:rPr lang="en-US" smtClean="0"/>
              <a:t>2/28/2025</a:t>
            </a:fld>
            <a:endParaRPr lang="en-US"/>
          </a:p>
        </p:txBody>
      </p:sp>
      <p:sp>
        <p:nvSpPr>
          <p:cNvPr id="4608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E562599-0D4B-CA47-A184-A0E6281A494E}" type="slidenum">
              <a:rPr lang="en-US" altLang="en-US" sz="1200" smtClean="0">
                <a:solidFill>
                  <a:srgbClr val="898989"/>
                </a:solidFill>
              </a:rPr>
              <a:t>63</a:t>
            </a:fld>
            <a:endParaRPr lang="en-US" altLang="en-US" sz="1200">
              <a:solidFill>
                <a:srgbClr val="898989"/>
              </a:solidFill>
            </a:endParaRPr>
          </a:p>
        </p:txBody>
      </p:sp>
      <p:sp>
        <p:nvSpPr>
          <p:cNvPr id="7" name="Title 1"/>
          <p:cNvSpPr txBox="1"/>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r>
              <a:rPr lang="en-US" sz="3200" b="1" i="0">
                <a:solidFill>
                  <a:srgbClr val="3A3A3A"/>
                </a:solidFill>
                <a:effectLst/>
                <a:latin typeface="+mj-lt"/>
              </a:rPr>
              <a:t>Arrays</a:t>
            </a:r>
            <a:endParaRPr lang="en-IN" sz="3200" b="1" i="0">
              <a:solidFill>
                <a:srgbClr val="3A3A3A"/>
              </a:solidFill>
              <a:effectLst/>
              <a:latin typeface="+mj-lt"/>
            </a:endParaRPr>
          </a:p>
        </p:txBody>
      </p:sp>
      <p:sp>
        <p:nvSpPr>
          <p:cNvPr id="13" name="Footer Placeholder 4"/>
          <p:cNvSpPr>
            <a:spLocks noGrp="1"/>
          </p:cNvSpPr>
          <p:nvPr>
            <p:ph type="ftr" sz="quarter" idx="11"/>
          </p:nvPr>
        </p:nvSpPr>
        <p:spPr>
          <a:xfrm>
            <a:off x="3352800" y="6356350"/>
            <a:ext cx="6705600" cy="501650"/>
          </a:xfrm>
        </p:spPr>
        <p:txBody>
          <a:bodyPr/>
          <a:lstStyle/>
          <a:p>
            <a:pPr>
              <a:defRPr/>
            </a:pPr>
            <a:r>
              <a:rPr lang="en-US"/>
              <a:t>Mr. Raj u  UNIT-2 ACSAI0617 Programming For Data Analytics</a:t>
            </a:r>
          </a:p>
        </p:txBody>
      </p:sp>
      <p:pic>
        <p:nvPicPr>
          <p:cNvPr id="46086"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609600" y="1143000"/>
            <a:ext cx="10972800" cy="4983163"/>
          </a:xfrm>
        </p:spPr>
        <p:txBody>
          <a:bodyPr/>
          <a:lstStyle/>
          <a:p>
            <a:pPr marL="0" indent="0" algn="just">
              <a:buNone/>
            </a:pPr>
            <a:r>
              <a:rPr lang="en-US" sz="2400" b="0" i="0">
                <a:solidFill>
                  <a:srgbClr val="3A3A3A"/>
                </a:solidFill>
                <a:effectLst/>
              </a:rPr>
              <a:t>Arrays refer to the type of data structure that is used to store multiple items of a similar type together. This leads to a collection of items that are stored at contiguous memory locations. This memory location is denoted by the array name. The position of an element can be calculated simply by adding an offset to its base value.</a:t>
            </a:r>
          </a:p>
          <a:p>
            <a:pPr marL="0" indent="0" algn="just">
              <a:buNone/>
            </a:pPr>
            <a:r>
              <a:rPr lang="en-IN" sz="2400" b="1" i="0">
                <a:solidFill>
                  <a:srgbClr val="3A3A3A"/>
                </a:solidFill>
                <a:effectLst/>
              </a:rPr>
              <a:t>For example:</a:t>
            </a:r>
          </a:p>
          <a:p>
            <a:pPr marL="0" indent="0" algn="just">
              <a:buNone/>
            </a:pPr>
            <a:endParaRPr lang="en-IN" sz="2400" b="1" i="0">
              <a:solidFill>
                <a:srgbClr val="3A3A3A"/>
              </a:solidFill>
              <a:effectLst/>
            </a:endParaRPr>
          </a:p>
          <a:p>
            <a:pPr marL="0" indent="0" algn="just">
              <a:buNone/>
            </a:pPr>
            <a:endParaRPr lang="en-US" sz="2400">
              <a:solidFill>
                <a:srgbClr val="3A3A3A"/>
              </a:solidFill>
              <a:latin typeface="Open Sans" panose="020B0606030504020204" pitchFamily="34" charset="0"/>
            </a:endParaRPr>
          </a:p>
          <a:p>
            <a:pPr marL="0" indent="0" algn="just">
              <a:buNone/>
            </a:pPr>
            <a:endParaRPr lang="en-IN"/>
          </a:p>
        </p:txBody>
      </p:sp>
      <p:sp>
        <p:nvSpPr>
          <p:cNvPr id="2" name="AutoShape 2" descr="Array"/>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3" name="AutoShape 4" descr="Array"/>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6" name="AutoShape 6" descr="Array"/>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9" name="Picture 8"/>
          <p:cNvPicPr>
            <a:picLocks noChangeAspect="1"/>
          </p:cNvPicPr>
          <p:nvPr/>
        </p:nvPicPr>
        <p:blipFill>
          <a:blip r:embed="rId3"/>
          <a:stretch>
            <a:fillRect/>
          </a:stretch>
        </p:blipFill>
        <p:spPr>
          <a:xfrm>
            <a:off x="1981200" y="3963987"/>
            <a:ext cx="7543800" cy="1751013"/>
          </a:xfrm>
          <a:prstGeom prst="rect">
            <a:avLst/>
          </a:prstGeom>
        </p:spPr>
      </p:pic>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838BD081-8CE2-DD46-97C3-A6187FE2C11D}" type="slidenum">
              <a:rPr lang="en-US">
                <a:solidFill>
                  <a:prstClr val="black">
                    <a:tint val="75000"/>
                  </a:prstClr>
                </a:solidFill>
                <a:latin typeface="Calibri" panose="020F0502020204030204"/>
                <a:cs typeface="+mn-cs"/>
              </a:rPr>
              <a:t>64</a:t>
            </a:fld>
            <a:endParaRPr lang="en-US">
              <a:solidFill>
                <a:prstClr val="black">
                  <a:tint val="75000"/>
                </a:prstClr>
              </a:solidFill>
              <a:latin typeface="Calibri" panose="020F0502020204030204"/>
              <a:cs typeface="+mn-cs"/>
            </a:endParaRPr>
          </a:p>
        </p:txBody>
      </p:sp>
      <p:sp>
        <p:nvSpPr>
          <p:cNvPr id="7" name="TextBox 6"/>
          <p:cNvSpPr txBox="1"/>
          <p:nvPr/>
        </p:nvSpPr>
        <p:spPr>
          <a:xfrm>
            <a:off x="990600" y="1770063"/>
            <a:ext cx="10418763" cy="2739211"/>
          </a:xfrm>
          <a:prstGeom prst="rect">
            <a:avLst/>
          </a:prstGeom>
          <a:noFill/>
        </p:spPr>
        <p:txBody>
          <a:bodyPr>
            <a:spAutoFit/>
          </a:bodyPr>
          <a:lstStyle/>
          <a:p>
            <a:pPr algn="ctr" eaLnBrk="1" fontAlgn="auto" hangingPunct="1">
              <a:spcBef>
                <a:spcPts val="0"/>
              </a:spcBef>
              <a:spcAft>
                <a:spcPts val="0"/>
              </a:spcAft>
              <a:defRPr/>
            </a:pPr>
            <a:endParaRPr lang="en-US" altLang="en-US" sz="2800" b="1">
              <a:latin typeface="+mn-lt"/>
            </a:endParaRPr>
          </a:p>
          <a:p>
            <a:pPr algn="ctr" eaLnBrk="1" fontAlgn="auto" hangingPunct="1">
              <a:spcBef>
                <a:spcPts val="0"/>
              </a:spcBef>
              <a:spcAft>
                <a:spcPts val="0"/>
              </a:spcAft>
              <a:defRPr/>
            </a:pPr>
            <a:endParaRPr lang="en-US" altLang="en-US" sz="2800" b="1">
              <a:latin typeface="+mn-lt"/>
            </a:endParaRPr>
          </a:p>
          <a:p>
            <a:pPr algn="ctr" eaLnBrk="1" fontAlgn="auto" hangingPunct="1">
              <a:spcBef>
                <a:spcPts val="0"/>
              </a:spcBef>
              <a:spcAft>
                <a:spcPts val="0"/>
              </a:spcAft>
              <a:defRPr/>
            </a:pPr>
            <a:endParaRPr lang="en-US" altLang="en-US" sz="2800" b="1">
              <a:latin typeface="+mn-lt"/>
            </a:endParaRPr>
          </a:p>
          <a:p>
            <a:pPr algn="ctr" eaLnBrk="1" fontAlgn="auto" hangingPunct="1">
              <a:spcBef>
                <a:spcPts val="0"/>
              </a:spcBef>
              <a:spcAft>
                <a:spcPts val="0"/>
              </a:spcAft>
              <a:defRPr/>
            </a:pPr>
            <a:r>
              <a:rPr lang="en-US" altLang="en-US" sz="3200" b="1">
                <a:latin typeface="+mj-lt"/>
              </a:rPr>
              <a:t>Manipulating and Processing Data in R using </a:t>
            </a:r>
            <a:r>
              <a:rPr lang="en-US" altLang="en-US" sz="3200" b="1" err="1">
                <a:latin typeface="+mj-lt"/>
              </a:rPr>
              <a:t>Dplyr</a:t>
            </a:r>
            <a:r>
              <a:rPr lang="en-US" altLang="en-US" sz="3200" b="1">
                <a:latin typeface="+mj-lt"/>
              </a:rPr>
              <a:t> package &amp; </a:t>
            </a:r>
            <a:r>
              <a:rPr lang="en-US" altLang="en-US" sz="3200" b="1" err="1">
                <a:latin typeface="+mj-lt"/>
              </a:rPr>
              <a:t>Stringr</a:t>
            </a:r>
            <a:r>
              <a:rPr lang="en-US" altLang="en-US" sz="3200" b="1">
                <a:latin typeface="+mj-lt"/>
              </a:rPr>
              <a:t> package</a:t>
            </a:r>
            <a:endParaRPr lang="en-IN" sz="3200" b="1" kern="0">
              <a:solidFill>
                <a:prstClr val="black"/>
              </a:solidFill>
              <a:latin typeface="+mj-lt"/>
              <a:cs typeface="+mn-cs"/>
            </a:endParaRPr>
          </a:p>
          <a:p>
            <a:pPr marL="342900" indent="-342900" eaLnBrk="1" fontAlgn="auto" hangingPunct="1">
              <a:spcBef>
                <a:spcPts val="0"/>
              </a:spcBef>
              <a:spcAft>
                <a:spcPts val="0"/>
              </a:spcAft>
              <a:buFont typeface="Arial" panose="020B0604020202020204" pitchFamily="34" charset="0"/>
              <a:buChar char="•"/>
              <a:defRPr/>
            </a:pPr>
            <a:endParaRPr lang="en-US" sz="2400">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A993EE60-0E52-A14A-B646-2788E15B9FE0}"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9906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endParaRPr lang="en-IN" sz="2800" b="1" kern="0">
              <a:solidFill>
                <a:prstClr val="black"/>
              </a:solidFill>
              <a:latin typeface="+mn-lt"/>
              <a:cs typeface="+mn-cs"/>
            </a:endParaRPr>
          </a:p>
        </p:txBody>
      </p:sp>
      <p:pic>
        <p:nvPicPr>
          <p:cNvPr id="74759"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65</a:t>
            </a:fld>
            <a:endParaRPr lang="en-US">
              <a:solidFill>
                <a:prstClr val="black">
                  <a:tint val="75000"/>
                </a:prstClr>
              </a:solidFill>
              <a:latin typeface="Calibri" panose="020F0502020204030204"/>
              <a:cs typeface="+mn-cs"/>
            </a:endParaRPr>
          </a:p>
        </p:txBody>
      </p:sp>
      <p:sp>
        <p:nvSpPr>
          <p:cNvPr id="7" name="TextBox 6"/>
          <p:cNvSpPr txBox="1"/>
          <p:nvPr/>
        </p:nvSpPr>
        <p:spPr>
          <a:xfrm>
            <a:off x="990600" y="1770063"/>
            <a:ext cx="10418763" cy="2677656"/>
          </a:xfrm>
          <a:prstGeom prst="rect">
            <a:avLst/>
          </a:prstGeom>
          <a:noFill/>
        </p:spPr>
        <p:txBody>
          <a:bodyPr>
            <a:spAutoFit/>
          </a:bodyPr>
          <a:lstStyle/>
          <a:p>
            <a:pPr marL="342900" indent="-342900" eaLnBrk="1" fontAlgn="auto" hangingPunct="1">
              <a:spcBef>
                <a:spcPts val="0"/>
              </a:spcBef>
              <a:spcAft>
                <a:spcPts val="0"/>
              </a:spcAft>
              <a:buFont typeface="Arial" panose="020B0604020202020204" pitchFamily="34" charset="0"/>
              <a:buChar char="•"/>
              <a:defRPr/>
            </a:pPr>
            <a:r>
              <a:rPr lang="en-US" sz="2400" b="0" i="0">
                <a:solidFill>
                  <a:srgbClr val="3A3A3A"/>
                </a:solidFill>
                <a:effectLst/>
                <a:latin typeface="+mn-lt"/>
              </a:rPr>
              <a:t>Data manipulation involves modifying data to make it easier to read and to be more organized. We manipulate data for analysis and visualization. It is also used with the term ‘data exploration’ which involves organizing data using available sets of variables.</a:t>
            </a:r>
          </a:p>
          <a:p>
            <a:pPr marL="342900" indent="-342900" eaLnBrk="1" fontAlgn="auto" hangingPunct="1">
              <a:spcBef>
                <a:spcPts val="0"/>
              </a:spcBef>
              <a:spcAft>
                <a:spcPts val="0"/>
              </a:spcAft>
              <a:buFont typeface="Arial" panose="020B0604020202020204" pitchFamily="34" charset="0"/>
              <a:buChar char="•"/>
              <a:defRPr/>
            </a:pPr>
            <a:r>
              <a:rPr lang="en-US" sz="2400" b="0" i="0">
                <a:solidFill>
                  <a:srgbClr val="3A3A3A"/>
                </a:solidFill>
                <a:effectLst/>
                <a:latin typeface="+mn-lt"/>
              </a:rPr>
              <a:t>At times, the data collection process done by machines involves a lot of errors and inaccuracies in reading. Data manipulation is also used to remove these inaccuracies and make data more accurate and precise.</a:t>
            </a:r>
            <a:r>
              <a:rPr lang="en-US" sz="2400">
                <a:solidFill>
                  <a:prstClr val="black"/>
                </a:solidFill>
                <a:latin typeface="+mn-lt"/>
                <a:cs typeface="+mn-cs"/>
              </a:rPr>
              <a:t> </a:t>
            </a: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sz="3200" b="1" kern="0">
                <a:solidFill>
                  <a:prstClr val="black"/>
                </a:solidFill>
                <a:latin typeface="Calibri" panose="020F0502020204030204"/>
                <a:cs typeface="+mn-cs"/>
              </a:rPr>
              <a:t>Data Manipulation</a:t>
            </a:r>
          </a:p>
        </p:txBody>
      </p:sp>
      <p:pic>
        <p:nvPicPr>
          <p:cNvPr id="75783"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66</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990600"/>
            <a:ext cx="10363200" cy="6369685"/>
          </a:xfrm>
          <a:prstGeom prst="rect">
            <a:avLst/>
          </a:prstGeom>
          <a:noFill/>
        </p:spPr>
        <p:txBody>
          <a:bodyPr wrap="square">
            <a:spAutoFit/>
          </a:bodyPr>
          <a:lstStyle/>
          <a:p>
            <a:pPr marL="342900" indent="-342900" algn="just" eaLnBrk="1" fontAlgn="auto" hangingPunct="1">
              <a:spcBef>
                <a:spcPts val="0"/>
              </a:spcBef>
              <a:spcAft>
                <a:spcPts val="0"/>
              </a:spcAft>
              <a:buFont typeface="Arial" panose="020B0604020202020204" pitchFamily="34" charset="0"/>
              <a:buChar char="•"/>
              <a:defRPr/>
            </a:pPr>
            <a:r>
              <a:rPr lang="en-US" sz="2400" b="0" i="0">
                <a:solidFill>
                  <a:srgbClr val="3A3A3A"/>
                </a:solidFill>
                <a:effectLst/>
                <a:latin typeface="+mn-lt"/>
              </a:rPr>
              <a:t>There are different ways to perform data manipulation in R, such as using </a:t>
            </a:r>
            <a:r>
              <a:rPr lang="en-US" sz="2400" b="1" i="0">
                <a:solidFill>
                  <a:srgbClr val="3A3A3A"/>
                </a:solidFill>
                <a:effectLst/>
                <a:latin typeface="+mn-lt"/>
              </a:rPr>
              <a:t>Base R functions </a:t>
            </a:r>
            <a:r>
              <a:rPr lang="en-US" sz="2400" b="0" i="0">
                <a:solidFill>
                  <a:srgbClr val="3A3A3A"/>
                </a:solidFill>
                <a:effectLst/>
                <a:latin typeface="+mn-lt"/>
              </a:rPr>
              <a:t>like subset(), with(), within(), etc.,</a:t>
            </a:r>
            <a:r>
              <a:rPr lang="en-US" sz="2400" b="1" i="0">
                <a:solidFill>
                  <a:srgbClr val="3A3A3A"/>
                </a:solidFill>
                <a:effectLst/>
                <a:latin typeface="+mn-lt"/>
              </a:rPr>
              <a:t> Packages </a:t>
            </a:r>
            <a:r>
              <a:rPr lang="en-US" sz="2400" b="0" i="0">
                <a:solidFill>
                  <a:srgbClr val="3A3A3A"/>
                </a:solidFill>
                <a:effectLst/>
                <a:latin typeface="+mn-lt"/>
              </a:rPr>
              <a:t>like </a:t>
            </a:r>
            <a:r>
              <a:rPr lang="en-US" sz="2400" b="0" i="0" err="1">
                <a:solidFill>
                  <a:srgbClr val="3A3A3A"/>
                </a:solidFill>
                <a:effectLst/>
                <a:latin typeface="+mn-lt"/>
              </a:rPr>
              <a:t>data.table</a:t>
            </a:r>
            <a:r>
              <a:rPr lang="en-US" sz="2400" b="0" i="0">
                <a:solidFill>
                  <a:srgbClr val="3A3A3A"/>
                </a:solidFill>
                <a:effectLst/>
                <a:latin typeface="+mn-lt"/>
              </a:rPr>
              <a:t>, ggplot2, reshape2, </a:t>
            </a:r>
            <a:r>
              <a:rPr lang="en-US" sz="2400" b="0" i="0" err="1">
                <a:solidFill>
                  <a:srgbClr val="3A3A3A"/>
                </a:solidFill>
                <a:effectLst/>
                <a:latin typeface="+mn-lt"/>
              </a:rPr>
              <a:t>readr</a:t>
            </a:r>
            <a:r>
              <a:rPr lang="en-US" sz="2400" b="0" i="0">
                <a:solidFill>
                  <a:srgbClr val="3A3A3A"/>
                </a:solidFill>
                <a:effectLst/>
                <a:latin typeface="+mn-lt"/>
              </a:rPr>
              <a:t>, etc., and different Machine Learning algorithms.</a:t>
            </a:r>
          </a:p>
          <a:p>
            <a:pPr marL="342900" indent="-342900" eaLnBrk="1" fontAlgn="auto" hangingPunct="1">
              <a:spcBef>
                <a:spcPts val="0"/>
              </a:spcBef>
              <a:spcAft>
                <a:spcPts val="0"/>
              </a:spcAft>
              <a:buFont typeface="Arial" panose="020B0604020202020204" pitchFamily="34" charset="0"/>
              <a:buChar char="•"/>
              <a:defRPr/>
            </a:pPr>
            <a:r>
              <a:rPr lang="en-US" sz="2400" b="0" i="0">
                <a:solidFill>
                  <a:srgbClr val="3A3A3A"/>
                </a:solidFill>
                <a:effectLst/>
                <a:latin typeface="+mn-lt"/>
              </a:rPr>
              <a:t>However, in this tutorial, we are going to use the </a:t>
            </a:r>
            <a:r>
              <a:rPr lang="en-US" sz="2400" b="1" i="0" err="1">
                <a:solidFill>
                  <a:srgbClr val="3A3A3A"/>
                </a:solidFill>
                <a:effectLst/>
                <a:latin typeface="+mn-lt"/>
              </a:rPr>
              <a:t>dplyr</a:t>
            </a:r>
            <a:r>
              <a:rPr lang="en-US" sz="2400" b="0" i="0">
                <a:solidFill>
                  <a:srgbClr val="3A3A3A"/>
                </a:solidFill>
                <a:effectLst/>
                <a:latin typeface="+mn-lt"/>
              </a:rPr>
              <a:t> package to perform data manipulation in R.</a:t>
            </a:r>
          </a:p>
          <a:p>
            <a:pPr marL="342900" indent="-342900" eaLnBrk="1" fontAlgn="auto" hangingPunct="1">
              <a:spcBef>
                <a:spcPts val="0"/>
              </a:spcBef>
              <a:spcAft>
                <a:spcPts val="0"/>
              </a:spcAft>
              <a:buFont typeface="Arial" panose="020B0604020202020204" pitchFamily="34" charset="0"/>
              <a:buChar char="•"/>
              <a:defRPr/>
            </a:pPr>
            <a:r>
              <a:rPr lang="en-US" sz="2400" b="0" i="0">
                <a:solidFill>
                  <a:srgbClr val="3A3A3A"/>
                </a:solidFill>
                <a:effectLst/>
                <a:latin typeface="+mn-lt"/>
              </a:rPr>
              <a:t>The</a:t>
            </a:r>
            <a:r>
              <a:rPr lang="en-US" sz="2400" b="1" i="0">
                <a:solidFill>
                  <a:srgbClr val="3A3A3A"/>
                </a:solidFill>
                <a:effectLst/>
                <a:latin typeface="+mn-lt"/>
              </a:rPr>
              <a:t> </a:t>
            </a:r>
            <a:r>
              <a:rPr lang="en-US" sz="2400" b="1" i="0" err="1">
                <a:solidFill>
                  <a:srgbClr val="3A3A3A"/>
                </a:solidFill>
                <a:effectLst/>
                <a:latin typeface="+mn-lt"/>
              </a:rPr>
              <a:t>dplyr</a:t>
            </a:r>
            <a:r>
              <a:rPr lang="en-US" sz="2400" b="1" i="0">
                <a:solidFill>
                  <a:srgbClr val="3A3A3A"/>
                </a:solidFill>
                <a:effectLst/>
                <a:latin typeface="+mn-lt"/>
              </a:rPr>
              <a:t> </a:t>
            </a:r>
            <a:r>
              <a:rPr lang="en-US" sz="2400" b="0" i="0">
                <a:solidFill>
                  <a:srgbClr val="3A3A3A"/>
                </a:solidFill>
                <a:effectLst/>
                <a:latin typeface="+mn-lt"/>
              </a:rPr>
              <a:t>package consists of many functions specifically used for data manipulation. These functions process data faster than Base R functions and are known the best for data exploration and transformation, as well.</a:t>
            </a:r>
          </a:p>
          <a:p>
            <a:pPr marL="342900" indent="-342900" eaLnBrk="1" fontAlgn="auto" hangingPunct="1">
              <a:spcBef>
                <a:spcPts val="0"/>
              </a:spcBef>
              <a:spcAft>
                <a:spcPts val="0"/>
              </a:spcAft>
              <a:buFont typeface="Arial" panose="020B0604020202020204" pitchFamily="34" charset="0"/>
              <a:buChar char="•"/>
              <a:defRPr/>
            </a:pPr>
            <a:r>
              <a:rPr lang="en-US" sz="2400">
                <a:sym typeface="+mn-ea"/>
              </a:rPr>
              <a:t>In dplyr,</a:t>
            </a:r>
            <a:r>
              <a:rPr lang="en-US" sz="2400" b="1">
                <a:sym typeface="+mn-ea"/>
              </a:rPr>
              <a:t> d</a:t>
            </a:r>
            <a:r>
              <a:rPr lang="en-US" sz="2400">
                <a:sym typeface="+mn-ea"/>
              </a:rPr>
              <a:t> stands for </a:t>
            </a:r>
            <a:r>
              <a:rPr lang="en-US" sz="2400" b="1">
                <a:sym typeface="+mn-ea"/>
              </a:rPr>
              <a:t>data.frame</a:t>
            </a:r>
            <a:r>
              <a:rPr lang="en-US" sz="2400">
                <a:sym typeface="+mn-ea"/>
              </a:rPr>
              <a:t>, </a:t>
            </a:r>
            <a:r>
              <a:rPr lang="en-US" sz="2400" b="1">
                <a:sym typeface="+mn-ea"/>
              </a:rPr>
              <a:t>plyr</a:t>
            </a:r>
            <a:r>
              <a:rPr lang="en-US" sz="2400">
                <a:sym typeface="+mn-ea"/>
              </a:rPr>
              <a:t> can be read as </a:t>
            </a:r>
            <a:r>
              <a:rPr lang="en-US" sz="2400" b="1">
                <a:sym typeface="+mn-ea"/>
              </a:rPr>
              <a:t>pliers</a:t>
            </a:r>
            <a:r>
              <a:rPr lang="en-US" sz="2400">
                <a:sym typeface="+mn-ea"/>
              </a:rPr>
              <a:t>, which is referred to as </a:t>
            </a:r>
            <a:r>
              <a:rPr lang="en-US" sz="2400" b="1">
                <a:sym typeface="+mn-ea"/>
              </a:rPr>
              <a:t>a tool to manipulate data frame</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dplyr library is used to manupulate data in R</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first step is to install package dplyr</a:t>
            </a:r>
            <a:endParaRPr lang="en-US" sz="2400"/>
          </a:p>
          <a:p>
            <a:pPr marL="457200" lvl="1" indent="0">
              <a:buNone/>
            </a:pPr>
            <a:r>
              <a:rPr lang="en-US" sz="2400">
                <a:sym typeface="+mn-ea"/>
              </a:rPr>
              <a:t>install.packages(“dplyr”)</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Second step to import dplyr</a:t>
            </a:r>
            <a:endParaRPr lang="en-US" sz="2400"/>
          </a:p>
          <a:p>
            <a:pPr marL="457200" lvl="1" indent="0">
              <a:buNone/>
            </a:pPr>
            <a:r>
              <a:rPr lang="en-US" sz="2400">
                <a:sym typeface="+mn-ea"/>
              </a:rPr>
              <a:t>library(“dplyr”)</a:t>
            </a:r>
            <a:endParaRPr lang="en-US" sz="2400"/>
          </a:p>
          <a:p>
            <a:pPr marL="457200" lvl="1" indent="0">
              <a:buNone/>
            </a:pPr>
            <a:endParaRPr lang="en-US" sz="2400"/>
          </a:p>
          <a:p>
            <a:pPr marL="342900" indent="-342900" eaLnBrk="1" fontAlgn="auto" hangingPunct="1">
              <a:spcBef>
                <a:spcPts val="0"/>
              </a:spcBef>
              <a:spcAft>
                <a:spcPts val="0"/>
              </a:spcAft>
              <a:buFont typeface="Arial" panose="020B0604020202020204" pitchFamily="34" charset="0"/>
              <a:buChar char="•"/>
              <a:defRPr/>
            </a:pP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b="1" i="0">
                <a:solidFill>
                  <a:srgbClr val="3A3A3A"/>
                </a:solidFill>
                <a:effectLst/>
                <a:latin typeface="+mn-lt"/>
              </a:rPr>
              <a:t>Data Manipulation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67</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304609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b="1">
                <a:sym typeface="+mn-ea"/>
              </a:rPr>
              <a:t>filter()</a:t>
            </a:r>
            <a:r>
              <a:rPr lang="en-US" sz="2400">
                <a:sym typeface="+mn-ea"/>
              </a:rPr>
              <a:t> : Produces a subset of a Data Frame.</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distinct()</a:t>
            </a:r>
            <a:r>
              <a:rPr lang="en-US" sz="2400">
                <a:sym typeface="+mn-ea"/>
              </a:rPr>
              <a:t> : Removes duplicate rows in a Data Frame</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arrange()</a:t>
            </a:r>
            <a:r>
              <a:rPr lang="en-US" sz="2400">
                <a:sym typeface="+mn-ea"/>
              </a:rPr>
              <a:t> : Reorder the rows of a Data Frame</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select()</a:t>
            </a:r>
            <a:r>
              <a:rPr lang="en-US" sz="2400">
                <a:sym typeface="+mn-ea"/>
              </a:rPr>
              <a:t> : Produces data in required columns of a Data Frame</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rename()</a:t>
            </a:r>
            <a:r>
              <a:rPr lang="en-US" sz="2400">
                <a:sym typeface="+mn-ea"/>
              </a:rPr>
              <a:t> : Renames the variable names</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mutate()</a:t>
            </a:r>
            <a:r>
              <a:rPr lang="en-US" sz="2400">
                <a:sym typeface="+mn-ea"/>
              </a:rPr>
              <a:t> : Creates new variables without dropping old ones.</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transmute()</a:t>
            </a:r>
            <a:r>
              <a:rPr lang="en-US" sz="2400">
                <a:sym typeface="+mn-ea"/>
              </a:rPr>
              <a:t> : Creates new variables by dropping the old.</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summarize()</a:t>
            </a:r>
            <a:r>
              <a:rPr lang="en-US" sz="2400">
                <a:sym typeface="+mn-ea"/>
              </a:rPr>
              <a:t> : Gives summarized data like Average, Sum, etc.</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b="1" i="0">
                <a:solidFill>
                  <a:srgbClr val="3A3A3A"/>
                </a:solidFill>
                <a:effectLst/>
                <a:latin typeface="+mn-lt"/>
              </a:rPr>
              <a:t>Data Manipulation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68</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230695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It is used to produce the subset of the data that satisfies the condition specified in the filter() method.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In the condition, we can use conditional operators, logical operators, NA values, range operators etc. to filter out data.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Syntax of filter() function is given below-</a:t>
            </a:r>
            <a:endParaRPr lang="en-US" sz="2400"/>
          </a:p>
          <a:p>
            <a:pPr marL="914400" lvl="2" indent="0">
              <a:buNone/>
            </a:pPr>
            <a:r>
              <a:rPr lang="en-US" sz="2400" b="1" i="1">
                <a:solidFill>
                  <a:srgbClr val="002060"/>
                </a:solidFill>
                <a:sym typeface="+mn-ea"/>
              </a:rPr>
              <a:t>filter(dataframeName, condition)</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b="1" i="0">
                <a:solidFill>
                  <a:srgbClr val="3A3A3A"/>
                </a:solidFill>
                <a:effectLst/>
                <a:latin typeface="+mn-lt"/>
              </a:rPr>
              <a:t>filter()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69</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156845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 distinct() method removes duplicate rows from data frame or based on the specified columns.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syntax of distinct() method is given below-</a:t>
            </a:r>
            <a:endParaRPr lang="en-US" sz="2400"/>
          </a:p>
          <a:p>
            <a:pPr marL="914400" lvl="2" indent="0">
              <a:buNone/>
            </a:pPr>
            <a:r>
              <a:rPr lang="en-US" sz="2400" b="1" i="1">
                <a:solidFill>
                  <a:srgbClr val="002060"/>
                </a:solidFill>
                <a:sym typeface="+mn-ea"/>
              </a:rPr>
              <a:t>distinct(dataframeName, col1, col2,.., .keep_all=TRUE)</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a:sym typeface="+mn-ea"/>
              </a:rPr>
              <a:t>distinct()</a:t>
            </a:r>
            <a:r>
              <a:rPr lang="en-US" sz="3200" b="1" i="0">
                <a:solidFill>
                  <a:srgbClr val="3A3A3A"/>
                </a:solidFill>
                <a:effectLst/>
                <a:latin typeface="+mn-lt"/>
              </a:rPr>
              <a:t>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992486"/>
            <a:ext cx="8145462" cy="536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3"/>
          <p:cNvSpPr>
            <a:spLocks noGrp="1"/>
          </p:cNvSpPr>
          <p:nvPr>
            <p:ph type="dt" sz="quarter" idx="10"/>
          </p:nvPr>
        </p:nvSpPr>
        <p:spPr/>
        <p:txBody>
          <a:bodyPr/>
          <a:lstStyle/>
          <a:p>
            <a:pPr>
              <a:defRPr/>
            </a:pPr>
            <a:fld id="{EE2F6878-F5F1-9B46-BA69-B96F19816465}" type="datetime1">
              <a:rPr lang="en-US" smtClean="0"/>
              <a:t>2/28/2025</a:t>
            </a:fld>
            <a:endParaRPr lang="en-US"/>
          </a:p>
        </p:txBody>
      </p:sp>
      <p:sp>
        <p:nvSpPr>
          <p:cNvPr id="5" name="Footer Placeholder 4"/>
          <p:cNvSpPr>
            <a:spLocks noGrp="1"/>
          </p:cNvSpPr>
          <p:nvPr>
            <p:ph type="ftr" sz="quarter" idx="11"/>
          </p:nvPr>
        </p:nvSpPr>
        <p:spPr>
          <a:xfrm>
            <a:off x="4038600" y="6356350"/>
            <a:ext cx="5935662" cy="365125"/>
          </a:xfrm>
        </p:spPr>
        <p:txBody>
          <a:bodyPr/>
          <a:lstStyle/>
          <a:p>
            <a:pPr>
              <a:defRPr/>
            </a:pPr>
            <a:r>
              <a:rPr lang="en-US" err="1"/>
              <a:t>Mr. Raj u  UNIT-2 ACSAI0617 Programming For Data Analytics</a:t>
            </a:r>
            <a:endParaRPr lang="en-US"/>
          </a:p>
        </p:txBody>
      </p:sp>
      <p:sp>
        <p:nvSpPr>
          <p:cNvPr id="11269"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746111B-CB52-6B40-95B7-D8EB339826C6}" type="slidenum">
              <a:rPr lang="en-US" altLang="en-US" sz="1200" smtClean="0">
                <a:solidFill>
                  <a:srgbClr val="898989"/>
                </a:solidFill>
              </a:rPr>
              <a:t>7</a:t>
            </a:fld>
            <a:endParaRPr lang="en-US" altLang="en-US" sz="1200">
              <a:solidFill>
                <a:srgbClr val="898989"/>
              </a:solidFill>
            </a:endParaRPr>
          </a:p>
        </p:txBody>
      </p:sp>
      <p:pic>
        <p:nvPicPr>
          <p:cNvPr id="11270"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a:spLocks noGrp="1"/>
          </p:cNvSpPr>
          <p:nvPr>
            <p:ph type="title"/>
          </p:nvPr>
        </p:nvSpPr>
        <p:spPr>
          <a:xfrm>
            <a:off x="1760538" y="1588"/>
            <a:ext cx="10431462" cy="796925"/>
          </a:xfrm>
        </p:spPr>
        <p:style>
          <a:lnRef idx="1">
            <a:schemeClr val="accent5"/>
          </a:lnRef>
          <a:fillRef idx="2">
            <a:schemeClr val="accent5"/>
          </a:fillRef>
          <a:effectRef idx="1">
            <a:schemeClr val="accent5"/>
          </a:effectRef>
          <a:fontRef idx="minor">
            <a:schemeClr val="dk1"/>
          </a:fontRef>
        </p:style>
        <p:txBody>
          <a:bodyPr rtlCol="0"/>
          <a:lstStyle/>
          <a:p>
            <a:pPr>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Evaluation Scheme</a:t>
            </a:r>
            <a:endParaRPr lang="en-IN" sz="3200" b="1">
              <a:latin typeface="Times New Roman" panose="02020603050405020304" pitchFamily="18" charset="0"/>
              <a:cs typeface="Times New Roman" panose="02020603050405020304" pitchFamily="18" charset="0"/>
            </a:endParaRPr>
          </a:p>
        </p:txBody>
      </p:sp>
      <p:sp>
        <p:nvSpPr>
          <p:cNvPr id="10" name="Rectangle 9"/>
          <p:cNvSpPr/>
          <p:nvPr/>
        </p:nvSpPr>
        <p:spPr>
          <a:xfrm>
            <a:off x="715963" y="3449638"/>
            <a:ext cx="10760075"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92505" fontAlgn="auto">
              <a:spcBef>
                <a:spcPts val="0"/>
              </a:spcBef>
              <a:spcAft>
                <a:spcPts val="0"/>
              </a:spcAft>
              <a:defRPr/>
            </a:pPr>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70</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156845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In R, the arrange() method is used to order the rows based on a specified column.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syntax of arrange() method is specified below-</a:t>
            </a:r>
            <a:endParaRPr lang="en-US" sz="2400"/>
          </a:p>
          <a:p>
            <a:pPr marL="914400" lvl="2" indent="0">
              <a:buNone/>
            </a:pPr>
            <a:r>
              <a:rPr lang="en-US" sz="2400" b="1" i="1">
                <a:solidFill>
                  <a:srgbClr val="002060"/>
                </a:solidFill>
                <a:sym typeface="+mn-ea"/>
              </a:rPr>
              <a:t>arrange(dataframeName, columnName)</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a:sym typeface="+mn-ea"/>
              </a:rPr>
              <a:t>arrange()</a:t>
            </a:r>
            <a:r>
              <a:rPr lang="en-US" sz="3200" b="1" i="0">
                <a:solidFill>
                  <a:srgbClr val="3A3A3A"/>
                </a:solidFill>
                <a:effectLst/>
                <a:latin typeface="+mn-lt"/>
              </a:rPr>
              <a:t>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71</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193802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 select() method is used to extract the required columns as a table by specifying the required column names in select() method.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syntax of select() method is mentioned below-</a:t>
            </a:r>
            <a:endParaRPr lang="en-US" sz="2400"/>
          </a:p>
          <a:p>
            <a:pPr marL="342900" indent="-342900" eaLnBrk="1" fontAlgn="auto" hangingPunct="1">
              <a:spcBef>
                <a:spcPts val="0"/>
              </a:spcBef>
              <a:spcAft>
                <a:spcPts val="0"/>
              </a:spcAft>
              <a:buFont typeface="Arial" panose="020B0604020202020204" pitchFamily="34" charset="0"/>
              <a:buChar char="•"/>
              <a:defRPr/>
            </a:pPr>
            <a:endParaRPr lang="en-US" sz="2400"/>
          </a:p>
          <a:p>
            <a:pPr marL="1371600" lvl="3" indent="0">
              <a:buNone/>
            </a:pPr>
            <a:r>
              <a:rPr lang="en-US" sz="2400" b="1" i="1">
                <a:solidFill>
                  <a:srgbClr val="002060"/>
                </a:solidFill>
                <a:sym typeface="+mn-ea"/>
              </a:rPr>
              <a:t>select(dataframeName, col1,col2,…)</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a:sym typeface="+mn-ea"/>
              </a:rPr>
              <a:t>select()</a:t>
            </a:r>
            <a:r>
              <a:rPr lang="en-US" sz="3200" b="1" i="0">
                <a:solidFill>
                  <a:srgbClr val="3A3A3A"/>
                </a:solidFill>
                <a:effectLst/>
                <a:latin typeface="+mn-lt"/>
              </a:rPr>
              <a:t>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72</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119888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 rename() function is used to change the column names.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This can be done by the below syntax-</a:t>
            </a:r>
            <a:endParaRPr lang="en-US" sz="2400"/>
          </a:p>
          <a:p>
            <a:pPr lvl="2"/>
            <a:r>
              <a:rPr lang="en-US" sz="2400" b="1" i="1">
                <a:solidFill>
                  <a:srgbClr val="002060"/>
                </a:solidFill>
                <a:sym typeface="+mn-ea"/>
              </a:rPr>
              <a:t>rename(dataframeName, newName=oldName)</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a:sym typeface="+mn-ea"/>
              </a:rPr>
              <a:t>rename()</a:t>
            </a:r>
            <a:r>
              <a:rPr lang="en-US" sz="3200" b="1" i="0">
                <a:solidFill>
                  <a:srgbClr val="3A3A3A"/>
                </a:solidFill>
                <a:effectLst/>
                <a:latin typeface="+mn-lt"/>
              </a:rPr>
              <a:t> functin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73</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341503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These methods are used to create new variables.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mutate() function creates new variables without dropping the old ones but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transmute() function drops the old variables and creates new variables.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syntax of both methods is mentioned below-</a:t>
            </a:r>
            <a:endParaRPr lang="en-US" sz="2400"/>
          </a:p>
          <a:p>
            <a:pPr marL="342900" indent="-342900" eaLnBrk="1" fontAlgn="auto" hangingPunct="1">
              <a:spcBef>
                <a:spcPts val="0"/>
              </a:spcBef>
              <a:spcAft>
                <a:spcPts val="0"/>
              </a:spcAft>
              <a:buFont typeface="Arial" panose="020B0604020202020204" pitchFamily="34" charset="0"/>
              <a:buChar char="•"/>
              <a:defRPr/>
            </a:pPr>
            <a:endParaRPr lang="en-US" sz="2400"/>
          </a:p>
          <a:p>
            <a:pPr marL="1371600" lvl="3" indent="0">
              <a:buNone/>
            </a:pPr>
            <a:r>
              <a:rPr lang="en-US" sz="2400" b="1" i="1">
                <a:solidFill>
                  <a:srgbClr val="002060"/>
                </a:solidFill>
                <a:sym typeface="+mn-ea"/>
              </a:rPr>
              <a:t>mutate(dataframeName, newVariable=formula)</a:t>
            </a:r>
            <a:endParaRPr lang="en-US" sz="2400" b="1" i="1">
              <a:solidFill>
                <a:srgbClr val="002060"/>
              </a:solidFill>
            </a:endParaRPr>
          </a:p>
          <a:p>
            <a:pPr marL="1371600" lvl="3" indent="0">
              <a:buNone/>
            </a:pPr>
            <a:endParaRPr lang="en-US" sz="2400" b="1" i="1">
              <a:solidFill>
                <a:srgbClr val="002060"/>
              </a:solidFill>
            </a:endParaRPr>
          </a:p>
          <a:p>
            <a:pPr marL="1371600" lvl="3" indent="0">
              <a:buNone/>
            </a:pPr>
            <a:r>
              <a:rPr lang="en-US" sz="2400" b="1" i="1">
                <a:solidFill>
                  <a:srgbClr val="002060"/>
                </a:solidFill>
                <a:sym typeface="+mn-ea"/>
              </a:rPr>
              <a:t>transmute(dataframeName, newVariable=formula)</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b="1">
                <a:sym typeface="+mn-ea"/>
              </a:rPr>
              <a:t>mutate() &amp; transmute() </a:t>
            </a:r>
            <a:r>
              <a:rPr lang="en-US" sz="3200" b="1" i="0">
                <a:solidFill>
                  <a:srgbClr val="3A3A3A"/>
                </a:solidFill>
                <a:effectLst/>
                <a:latin typeface="+mn-lt"/>
              </a:rPr>
              <a:t>function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74</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156845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Using the summarize method we can summarize the data in the data frame by using aggregate functions like sum(), mean(), etc.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The syntax of summarize() method is specified below-</a:t>
            </a:r>
            <a:endParaRPr lang="en-US" sz="2400"/>
          </a:p>
          <a:p>
            <a:pPr marL="914400" lvl="2" indent="0">
              <a:buNone/>
            </a:pPr>
            <a:r>
              <a:rPr lang="en-US" sz="2400" b="1" i="1">
                <a:solidFill>
                  <a:srgbClr val="002060"/>
                </a:solidFill>
                <a:sym typeface="+mn-ea"/>
              </a:rPr>
              <a:t>summarize(dataframeName, aggregate_function(columnName))</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84328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l"/>
            <a:endParaRPr lang="en-US" sz="3200" b="1">
              <a:solidFill>
                <a:srgbClr val="3A3A3A"/>
              </a:solidFill>
              <a:latin typeface="Open Sans" panose="020B0606030504020204" pitchFamily="34" charset="0"/>
            </a:endParaRPr>
          </a:p>
          <a:p>
            <a:pPr algn="ctr"/>
            <a:r>
              <a:rPr lang="en-US" sz="3200">
                <a:sym typeface="+mn-ea"/>
              </a:rPr>
              <a:t>summarize()</a:t>
            </a:r>
            <a:r>
              <a:rPr lang="en-US" sz="3200" b="1">
                <a:sym typeface="+mn-ea"/>
              </a:rPr>
              <a:t> </a:t>
            </a:r>
            <a:r>
              <a:rPr lang="en-US" sz="3200" b="1" i="0">
                <a:solidFill>
                  <a:srgbClr val="3A3A3A"/>
                </a:solidFill>
                <a:effectLst/>
                <a:latin typeface="+mn-lt"/>
              </a:rPr>
              <a:t>function in R With </a:t>
            </a:r>
            <a:r>
              <a:rPr lang="en-US" sz="3200" b="1" i="0" err="1">
                <a:solidFill>
                  <a:srgbClr val="3A3A3A"/>
                </a:solidFill>
                <a:effectLst/>
                <a:latin typeface="+mn-lt"/>
              </a:rPr>
              <a:t>dplyr</a:t>
            </a:r>
            <a:r>
              <a:rPr lang="en-US" sz="3200" b="1" i="0">
                <a:solidFill>
                  <a:srgbClr val="3A3A3A"/>
                </a:solidFill>
                <a:effectLst/>
                <a:latin typeface="+mn-lt"/>
              </a:rPr>
              <a:t> Package</a:t>
            </a:r>
          </a:p>
          <a:p>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75</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452310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 stringr package is a popular R package that provides functions and tools for manipulating and processing strings in R.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This package provides a consistent and convenient interface for working with strings, and it offers a wide range of functions for tasks such as searching, matching, replacing, and splitting strings.</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 The “stringr” package provides us the following families of functions in “stringr” −</a:t>
            </a:r>
            <a:endParaRPr lang="en-US" sz="2400"/>
          </a:p>
          <a:p>
            <a:pPr lvl="1"/>
            <a:r>
              <a:rPr lang="en-US" sz="2400">
                <a:sym typeface="+mn-ea"/>
              </a:rPr>
              <a:t>Character manipulating functions: Such functions allows us to deal with the characters of a string.</a:t>
            </a:r>
            <a:endParaRPr lang="en-US" sz="2400"/>
          </a:p>
          <a:p>
            <a:pPr marL="800100" lvl="1" indent="-342900">
              <a:buFont typeface="Arial" panose="020B0604020202020204" pitchFamily="34" charset="0"/>
              <a:buChar char="•"/>
            </a:pPr>
            <a:r>
              <a:rPr lang="en-US" sz="2400">
                <a:sym typeface="+mn-ea"/>
              </a:rPr>
              <a:t>A family of functions to deal with whitespaces.</a:t>
            </a:r>
            <a:endParaRPr lang="en-US" sz="2400"/>
          </a:p>
          <a:p>
            <a:pPr marL="800100" lvl="1" indent="-342900">
              <a:buFont typeface="Arial" panose="020B0604020202020204" pitchFamily="34" charset="0"/>
              <a:buChar char="•"/>
            </a:pPr>
            <a:r>
              <a:rPr lang="en-US" sz="2400">
                <a:sym typeface="+mn-ea"/>
              </a:rPr>
              <a:t>A family of functions whose operations depend on the locale.</a:t>
            </a:r>
            <a:endParaRPr lang="en-US" sz="2400"/>
          </a:p>
          <a:p>
            <a:pPr marL="800100" lvl="1" indent="-342900">
              <a:buFont typeface="Arial" panose="020B0604020202020204" pitchFamily="34" charset="0"/>
              <a:buChar char="•"/>
            </a:pPr>
            <a:r>
              <a:rPr lang="en-US" sz="2400">
                <a:sym typeface="+mn-ea"/>
              </a:rPr>
              <a:t>A family of pattern-matching functions to deal with.</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84328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ctr"/>
            <a:r>
              <a:rPr lang="en-US" sz="3200" b="1">
                <a:sym typeface="+mn-ea"/>
              </a:rPr>
              <a:t>String Manipulation in R with stringr</a:t>
            </a:r>
            <a:br>
              <a:rPr lang="en-US" sz="3200"/>
            </a:b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E9C60F67-EDC4-D642-9B5F-7234894983FC}" type="slidenum">
              <a:rPr lang="en-US">
                <a:solidFill>
                  <a:prstClr val="black">
                    <a:tint val="75000"/>
                  </a:prstClr>
                </a:solidFill>
                <a:latin typeface="Calibri" panose="020F0502020204030204"/>
                <a:cs typeface="+mn-cs"/>
              </a:rPr>
              <a:t>76</a:t>
            </a:fld>
            <a:endParaRPr lang="en-US">
              <a:solidFill>
                <a:prstClr val="black">
                  <a:tint val="75000"/>
                </a:prstClr>
              </a:solidFill>
              <a:latin typeface="Calibri" panose="020F0502020204030204"/>
              <a:cs typeface="+mn-cs"/>
            </a:endParaRPr>
          </a:p>
        </p:txBody>
      </p:sp>
      <p:sp>
        <p:nvSpPr>
          <p:cNvPr id="7" name="TextBox 6"/>
          <p:cNvSpPr txBox="1"/>
          <p:nvPr/>
        </p:nvSpPr>
        <p:spPr>
          <a:xfrm>
            <a:off x="990601" y="1371600"/>
            <a:ext cx="10363200" cy="304609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b="1">
                <a:sym typeface="+mn-ea"/>
              </a:rPr>
              <a:t>grep()</a:t>
            </a:r>
            <a:r>
              <a:rPr lang="en-US" sz="2400">
                <a:sym typeface="+mn-ea"/>
              </a:rPr>
              <a:t> : It is used for pattern matching and replacement</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nchar()</a:t>
            </a:r>
            <a:r>
              <a:rPr lang="en-US" sz="2400">
                <a:sym typeface="+mn-ea"/>
              </a:rPr>
              <a:t> : It is used count the characters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paste()</a:t>
            </a:r>
            <a:r>
              <a:rPr lang="en-US" sz="2400">
                <a:sym typeface="+mn-ea"/>
              </a:rPr>
              <a:t> : It is used to concatenate n number of strings.</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sprintf()</a:t>
            </a:r>
            <a:r>
              <a:rPr lang="en-US" sz="2400">
                <a:sym typeface="+mn-ea"/>
              </a:rPr>
              <a:t> : This function makes of the formatting commands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substr()</a:t>
            </a:r>
            <a:r>
              <a:rPr lang="en-US" sz="2400">
                <a:sym typeface="+mn-ea"/>
              </a:rPr>
              <a:t> : It is the substrings of a character vector.</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strsplit()</a:t>
            </a:r>
            <a:r>
              <a:rPr lang="en-US" sz="2400">
                <a:sym typeface="+mn-ea"/>
              </a:rPr>
              <a:t> : It is used to split a string</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regex()</a:t>
            </a:r>
            <a:r>
              <a:rPr lang="en-US" sz="2400">
                <a:sym typeface="+mn-ea"/>
              </a:rPr>
              <a:t> : It represents a character vector where matches are sought.</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b="1">
                <a:sym typeface="+mn-ea"/>
              </a:rPr>
              <a:t>gregexpr()</a:t>
            </a:r>
            <a:r>
              <a:rPr lang="en-US" sz="2400">
                <a:sym typeface="+mn-ea"/>
              </a:rPr>
              <a:t> : this function retrieves the matching substrings. </a:t>
            </a:r>
            <a:endParaRPr lang="en-US" sz="2400">
              <a:solidFill>
                <a:prstClr val="black"/>
              </a:solidFill>
              <a:latin typeface="+mn-lt"/>
              <a:cs typeface="+mn-cs"/>
            </a:endParaRPr>
          </a:p>
        </p:txBody>
      </p:sp>
      <p:sp>
        <p:nvSpPr>
          <p:cNvPr id="3" name="Date Placeholder 2"/>
          <p:cNvSpPr>
            <a:spLocks noGrp="1"/>
          </p:cNvSpPr>
          <p:nvPr>
            <p:ph type="dt" sz="quarter" idx="10"/>
          </p:nvPr>
        </p:nvSpPr>
        <p:spPr/>
        <p:txBody>
          <a:bodyPr/>
          <a:lstStyle/>
          <a:p>
            <a:pPr>
              <a:defRPr/>
            </a:pPr>
            <a:fld id="{A7B70614-A44D-514A-BCF9-4678786EE2D7}"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4445"/>
            <a:ext cx="10363200" cy="84328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US" sz="3200" b="1" i="0">
              <a:solidFill>
                <a:srgbClr val="3A3A3A"/>
              </a:solidFill>
              <a:effectLst/>
              <a:latin typeface="Open Sans" panose="020B0606030504020204" pitchFamily="34" charset="0"/>
            </a:endParaRPr>
          </a:p>
          <a:p>
            <a:pPr algn="ctr"/>
            <a:r>
              <a:rPr lang="en-US" sz="3200" b="1">
                <a:sym typeface="+mn-ea"/>
              </a:rPr>
              <a:t>String manipulation functions in R</a:t>
            </a:r>
          </a:p>
          <a:p>
            <a:pPr algn="ctr"/>
            <a:endParaRPr lang="en-US" sz="3200" b="1" kern="0">
              <a:solidFill>
                <a:prstClr val="black"/>
              </a:solidFill>
              <a:latin typeface="Calibri" panose="020F0502020204030204"/>
              <a:cs typeface="+mn-cs"/>
            </a:endParaRPr>
          </a:p>
        </p:txBody>
      </p:sp>
      <p:pic>
        <p:nvPicPr>
          <p:cNvPr id="75783"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77</a:t>
            </a:fld>
            <a:endParaRPr lang="en-US">
              <a:solidFill>
                <a:prstClr val="black">
                  <a:tint val="75000"/>
                </a:prstClr>
              </a:solidFill>
              <a:latin typeface="Calibri" panose="020F0502020204030204"/>
              <a:cs typeface="+mn-cs"/>
            </a:endParaRPr>
          </a:p>
        </p:txBody>
      </p:sp>
      <p:sp>
        <p:nvSpPr>
          <p:cNvPr id="7" name="TextBox 6"/>
          <p:cNvSpPr txBox="1"/>
          <p:nvPr/>
        </p:nvSpPr>
        <p:spPr>
          <a:xfrm>
            <a:off x="838200" y="1770063"/>
            <a:ext cx="10744200" cy="2308324"/>
          </a:xfrm>
          <a:prstGeom prst="rect">
            <a:avLst/>
          </a:prstGeom>
          <a:noFill/>
        </p:spPr>
        <p:txBody>
          <a:bodyPr wrap="square">
            <a:spAutoFit/>
          </a:bodyPr>
          <a:lstStyle/>
          <a:p>
            <a:pPr lvl="1" algn="just" eaLnBrk="1" fontAlgn="auto" hangingPunct="1">
              <a:spcBef>
                <a:spcPts val="0"/>
              </a:spcBef>
              <a:spcAft>
                <a:spcPts val="0"/>
              </a:spcAft>
              <a:defRPr/>
            </a:pPr>
            <a:r>
              <a:rPr lang="en-US" sz="2400" b="0" i="0">
                <a:solidFill>
                  <a:srgbClr val="3A3A3A"/>
                </a:solidFill>
                <a:effectLst/>
                <a:latin typeface="+mn-lt"/>
              </a:rPr>
              <a:t>Importing data in R programming means that we can read data from external files, write data to external files, and can access those files from outside the R environment. File formats like CSV, XML, xlsx, JSON, and web data can be imported into the R environment to read the data and perform data analysis, and also the data present in the R environment can be stored in external files in the same file formats.</a:t>
            </a:r>
            <a:endParaRPr lang="en-US" sz="2400">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a:xfrm>
            <a:off x="28956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IN" sz="3200" b="1" i="0">
              <a:solidFill>
                <a:srgbClr val="3A3A3A"/>
              </a:solidFill>
              <a:effectLst/>
              <a:latin typeface="Open Sans" panose="020B0606030504020204" pitchFamily="34" charset="0"/>
            </a:endParaRPr>
          </a:p>
          <a:p>
            <a:pPr algn="l"/>
            <a:endParaRPr lang="en-IN" sz="3200" b="1">
              <a:solidFill>
                <a:srgbClr val="3A3A3A"/>
              </a:solidFill>
              <a:latin typeface="Open Sans" panose="020B0606030504020204" pitchFamily="34" charset="0"/>
            </a:endParaRPr>
          </a:p>
          <a:p>
            <a:pPr algn="ctr"/>
            <a:r>
              <a:rPr lang="en-IN" sz="3200" b="1" i="0">
                <a:solidFill>
                  <a:srgbClr val="3A3A3A"/>
                </a:solidFill>
                <a:effectLst/>
                <a:latin typeface="+mn-lt"/>
              </a:rPr>
              <a:t>Importing Data in R</a:t>
            </a:r>
          </a:p>
          <a:p>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78</a:t>
            </a:fld>
            <a:endParaRPr lang="en-US">
              <a:solidFill>
                <a:prstClr val="black">
                  <a:tint val="75000"/>
                </a:prstClr>
              </a:solidFill>
              <a:latin typeface="Calibri" panose="020F0502020204030204"/>
              <a:cs typeface="+mn-cs"/>
            </a:endParaRPr>
          </a:p>
        </p:txBody>
      </p:sp>
      <p:sp>
        <p:nvSpPr>
          <p:cNvPr id="7" name="TextBox 6"/>
          <p:cNvSpPr txBox="1"/>
          <p:nvPr/>
        </p:nvSpPr>
        <p:spPr>
          <a:xfrm>
            <a:off x="838200" y="1218883"/>
            <a:ext cx="10744200" cy="4154170"/>
          </a:xfrm>
          <a:prstGeom prst="rect">
            <a:avLst/>
          </a:prstGeom>
          <a:noFill/>
        </p:spPr>
        <p:txBody>
          <a:bodyPr wrap="square">
            <a:spAutoFit/>
          </a:bodyPr>
          <a:lstStyle/>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Parameters:</a:t>
            </a:r>
            <a:endParaRPr lang="en-US" sz="2400" b="1"/>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x:</a:t>
            </a:r>
            <a:r>
              <a:rPr lang="en-US" sz="2400">
                <a:sym typeface="+mn-ea"/>
              </a:rPr>
              <a:t> a matrix or a data frame to be written.</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file:</a:t>
            </a:r>
            <a:r>
              <a:rPr lang="en-US" sz="2400">
                <a:sym typeface="+mn-ea"/>
              </a:rPr>
              <a:t> a character specifying the name of the result file.</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sep:</a:t>
            </a:r>
            <a:r>
              <a:rPr lang="en-US" sz="2400">
                <a:sym typeface="+mn-ea"/>
              </a:rPr>
              <a:t> the field separator string, e.g., sep = “\t” (for tab-separated value).</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dec:</a:t>
            </a:r>
            <a:r>
              <a:rPr lang="en-US" sz="2400">
                <a:sym typeface="+mn-ea"/>
              </a:rPr>
              <a:t> the string to be used as decimal separator. Default is “.”</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row.names:</a:t>
            </a:r>
            <a:r>
              <a:rPr lang="en-US" sz="2400">
                <a:sym typeface="+mn-ea"/>
              </a:rPr>
              <a:t> either a logical value indicating whether the row names of x are to be written along with x, or a character vector of row names to be written.</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col.names:</a:t>
            </a:r>
            <a:r>
              <a:rPr lang="en-US" sz="2400">
                <a:sym typeface="+mn-ea"/>
              </a:rPr>
              <a:t> either a logical value indicating whether the column names of x are to be written along with x, or a character vector of column names to be written.</a:t>
            </a:r>
            <a:endParaRPr lang="en-US" sz="2400">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a:xfrm>
            <a:off x="28956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IN" sz="3200" b="1" i="0">
              <a:solidFill>
                <a:srgbClr val="3A3A3A"/>
              </a:solidFill>
              <a:effectLst/>
              <a:latin typeface="Open Sans" panose="020B0606030504020204" pitchFamily="34" charset="0"/>
            </a:endParaRPr>
          </a:p>
          <a:p>
            <a:pPr algn="l"/>
            <a:endParaRPr lang="en-IN" sz="3200" b="1">
              <a:solidFill>
                <a:srgbClr val="3A3A3A"/>
              </a:solidFill>
              <a:latin typeface="Open Sans" panose="020B0606030504020204" pitchFamily="34" charset="0"/>
            </a:endParaRPr>
          </a:p>
          <a:p>
            <a:pPr algn="ctr"/>
            <a:r>
              <a:rPr lang="en-US" altLang="en-IN" sz="3200" b="1" i="0">
                <a:solidFill>
                  <a:srgbClr val="3A3A3A"/>
                </a:solidFill>
                <a:effectLst/>
                <a:latin typeface="+mn-lt"/>
              </a:rPr>
              <a:t>Im</a:t>
            </a:r>
            <a:r>
              <a:rPr lang="en-IN" sz="3200" b="1" i="0">
                <a:solidFill>
                  <a:srgbClr val="3A3A3A"/>
                </a:solidFill>
                <a:effectLst/>
                <a:latin typeface="+mn-lt"/>
              </a:rPr>
              <a:t>porting Data in R</a:t>
            </a:r>
          </a:p>
          <a:p>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79</a:t>
            </a:fld>
            <a:endParaRPr lang="en-US">
              <a:solidFill>
                <a:prstClr val="black">
                  <a:tint val="75000"/>
                </a:prstClr>
              </a:solidFill>
              <a:latin typeface="Calibri" panose="020F0502020204030204"/>
              <a:cs typeface="+mn-cs"/>
            </a:endParaRPr>
          </a:p>
        </p:txBody>
      </p:sp>
      <p:sp>
        <p:nvSpPr>
          <p:cNvPr id="7" name="TextBox 6"/>
          <p:cNvSpPr txBox="1"/>
          <p:nvPr/>
        </p:nvSpPr>
        <p:spPr>
          <a:xfrm>
            <a:off x="838200" y="1770063"/>
            <a:ext cx="10744200" cy="1938020"/>
          </a:xfrm>
          <a:prstGeom prst="rect">
            <a:avLst/>
          </a:prstGeom>
          <a:noFill/>
        </p:spPr>
        <p:txBody>
          <a:bodyPr wrap="square">
            <a:spAutoFit/>
          </a:bodyPr>
          <a:lstStyle/>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write.table():</a:t>
            </a:r>
            <a:r>
              <a:rPr lang="en-US" sz="2400">
                <a:sym typeface="+mn-ea"/>
              </a:rPr>
              <a:t> The R base function write.table() can be used to export a data frame or a matrix to a text file.</a:t>
            </a:r>
            <a:endParaRPr lang="en-US" sz="2400"/>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Syntax:</a:t>
            </a:r>
            <a:endParaRPr lang="en-US" sz="2400" b="1"/>
          </a:p>
          <a:p>
            <a:pPr marL="342900" indent="-342900" algn="ctr">
              <a:buFont typeface="Arial" panose="020B0604020202020204" pitchFamily="34" charset="0"/>
              <a:buChar char="•"/>
            </a:pPr>
            <a:r>
              <a:rPr lang="en-US" sz="2400" b="1">
                <a:sym typeface="+mn-ea"/>
              </a:rPr>
              <a:t>write.table(x, file, append = FALSE, sep = ” “, dec = “.”, row.names = TRUE, col.names = TRUE)</a:t>
            </a:r>
            <a:endParaRPr lang="en-US" sz="2400">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a:xfrm>
            <a:off x="28956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IN" sz="3200" b="1" i="0">
              <a:solidFill>
                <a:srgbClr val="3A3A3A"/>
              </a:solidFill>
              <a:effectLst/>
              <a:latin typeface="Open Sans" panose="020B0606030504020204" pitchFamily="34" charset="0"/>
            </a:endParaRPr>
          </a:p>
          <a:p>
            <a:pPr algn="l"/>
            <a:endParaRPr lang="en-IN" sz="3200" b="1">
              <a:solidFill>
                <a:srgbClr val="3A3A3A"/>
              </a:solidFill>
              <a:latin typeface="Open Sans" panose="020B0606030504020204" pitchFamily="34" charset="0"/>
            </a:endParaRPr>
          </a:p>
          <a:p>
            <a:pPr algn="ctr"/>
            <a:r>
              <a:rPr lang="en-US" altLang="en-IN" sz="3200" b="1" i="0">
                <a:solidFill>
                  <a:srgbClr val="3A3A3A"/>
                </a:solidFill>
                <a:effectLst/>
                <a:latin typeface="+mn-lt"/>
              </a:rPr>
              <a:t>Ex</a:t>
            </a:r>
            <a:r>
              <a:rPr lang="en-IN" sz="3200" b="1" i="0">
                <a:solidFill>
                  <a:srgbClr val="3A3A3A"/>
                </a:solidFill>
                <a:effectLst/>
                <a:latin typeface="+mn-lt"/>
              </a:rPr>
              <a:t>porting Data in R</a:t>
            </a:r>
          </a:p>
          <a:p>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C90D1CAD-3EC1-364E-AF47-C4CFBB39E993}" type="datetime1">
              <a:rPr lang="en-US" smtClean="0"/>
              <a:t>2/28/2025</a:t>
            </a:fld>
            <a:endParaRPr lang="en-US"/>
          </a:p>
        </p:txBody>
      </p:sp>
      <p:sp>
        <p:nvSpPr>
          <p:cNvPr id="5" name="Footer Placeholder 4"/>
          <p:cNvSpPr>
            <a:spLocks noGrp="1"/>
          </p:cNvSpPr>
          <p:nvPr>
            <p:ph type="ftr" sz="quarter" idx="11"/>
          </p:nvPr>
        </p:nvSpPr>
        <p:spPr>
          <a:xfrm>
            <a:off x="3581400" y="6356350"/>
            <a:ext cx="6324600" cy="365125"/>
          </a:xfrm>
        </p:spPr>
        <p:txBody>
          <a:bodyPr/>
          <a:lstStyle/>
          <a:p>
            <a:pPr>
              <a:defRPr/>
            </a:pPr>
            <a:r>
              <a:rPr lang="en-US" err="1"/>
              <a:t>Mr. Raj u  UNIT-2 ACSAI0617 Programming For Data Analytics</a:t>
            </a:r>
            <a:endParaRPr lang="en-US"/>
          </a:p>
        </p:txBody>
      </p:sp>
      <p:graphicFrame>
        <p:nvGraphicFramePr>
          <p:cNvPr id="9" name="Content Placeholder 6"/>
          <p:cNvGraphicFramePr>
            <a:graphicFrameLocks noGrp="1"/>
          </p:cNvGraphicFramePr>
          <p:nvPr>
            <p:ph idx="1"/>
          </p:nvPr>
        </p:nvGraphicFramePr>
        <p:xfrm>
          <a:off x="381000" y="1066800"/>
          <a:ext cx="11460163" cy="4508501"/>
        </p:xfrm>
        <a:graphic>
          <a:graphicData uri="http://schemas.openxmlformats.org/drawingml/2006/table">
            <a:tbl>
              <a:tblPr firstRow="1" firstCol="1" bandRow="1">
                <a:tableStyleId>{BDBED569-4797-4DF1-A0F4-6AAB3CD982D8}</a:tableStyleId>
              </a:tblPr>
              <a:tblGrid>
                <a:gridCol w="2079599">
                  <a:extLst>
                    <a:ext uri="{9D8B030D-6E8A-4147-A177-3AD203B41FA5}">
                      <a16:colId xmlns:a16="http://schemas.microsoft.com/office/drawing/2014/main" val="20000"/>
                    </a:ext>
                  </a:extLst>
                </a:gridCol>
                <a:gridCol w="7303044">
                  <a:extLst>
                    <a:ext uri="{9D8B030D-6E8A-4147-A177-3AD203B41FA5}">
                      <a16:colId xmlns:a16="http://schemas.microsoft.com/office/drawing/2014/main" val="20001"/>
                    </a:ext>
                  </a:extLst>
                </a:gridCol>
                <a:gridCol w="2077520">
                  <a:extLst>
                    <a:ext uri="{9D8B030D-6E8A-4147-A177-3AD203B41FA5}">
                      <a16:colId xmlns:a16="http://schemas.microsoft.com/office/drawing/2014/main" val="20002"/>
                    </a:ext>
                  </a:extLst>
                </a:gridCol>
              </a:tblGrid>
              <a:tr h="478138">
                <a:tc>
                  <a:txBody>
                    <a:bodyPr/>
                    <a:lstStyle/>
                    <a:p>
                      <a:pPr marL="0" marR="0">
                        <a:lnSpc>
                          <a:spcPct val="115000"/>
                        </a:lnSpc>
                        <a:spcBef>
                          <a:spcPts val="0"/>
                        </a:spcBef>
                        <a:spcAft>
                          <a:spcPts val="0"/>
                        </a:spcAft>
                        <a:tabLst>
                          <a:tab pos="1533525" algn="l"/>
                        </a:tabLst>
                      </a:pPr>
                      <a:r>
                        <a:rPr lang="en-US" sz="2000">
                          <a:solidFill>
                            <a:schemeClr val="tx1"/>
                          </a:solidFill>
                          <a:effectLst/>
                        </a:rPr>
                        <a:t>UNIT-I</a:t>
                      </a:r>
                      <a:endParaRPr lang="en-US" sz="16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defTabSz="914400" rtl="0" eaLnBrk="1" latinLnBrk="0" hangingPunct="1">
                        <a:lnSpc>
                          <a:spcPct val="115000"/>
                        </a:lnSpc>
                        <a:spcBef>
                          <a:spcPts val="0"/>
                        </a:spcBef>
                        <a:spcAft>
                          <a:spcPts val="1000"/>
                        </a:spcAft>
                        <a:tabLst>
                          <a:tab pos="1533525" algn="l"/>
                        </a:tabLst>
                      </a:pPr>
                      <a:r>
                        <a:rPr lang="en-US" sz="1800" b="1" kern="1200">
                          <a:solidFill>
                            <a:schemeClr val="tx1"/>
                          </a:solidFill>
                          <a:effectLst/>
                          <a:latin typeface="+mn-lt"/>
                          <a:ea typeface="+mn-ea"/>
                          <a:cs typeface="+mn-cs"/>
                        </a:rPr>
                        <a:t>BASIC DATA ANALYSIS USING PYTHON/R</a:t>
                      </a:r>
                    </a:p>
                  </a:txBody>
                  <a:tcPr marL="68580" marR="68580" marT="0" marB="0"/>
                </a:tc>
                <a:tc>
                  <a:txBody>
                    <a:bodyPr/>
                    <a:lstStyle/>
                    <a:p>
                      <a:pPr marL="0" marR="0" algn="ctr" defTabSz="914400" rtl="0" eaLnBrk="1" latinLnBrk="0" hangingPunct="1">
                        <a:lnSpc>
                          <a:spcPct val="115000"/>
                        </a:lnSpc>
                        <a:spcBef>
                          <a:spcPts val="0"/>
                        </a:spcBef>
                        <a:spcAft>
                          <a:spcPts val="1000"/>
                        </a:spcAft>
                        <a:tabLst>
                          <a:tab pos="1533525" algn="l"/>
                        </a:tabLst>
                      </a:pPr>
                      <a:r>
                        <a:rPr lang="en-US" sz="1800" b="1" kern="1200">
                          <a:solidFill>
                            <a:schemeClr val="tx1"/>
                          </a:solidFill>
                          <a:effectLst/>
                          <a:latin typeface="+mn-lt"/>
                          <a:ea typeface="+mn-ea"/>
                          <a:cs typeface="+mn-cs"/>
                        </a:rPr>
                        <a:t>     8 Hours</a:t>
                      </a:r>
                    </a:p>
                  </a:txBody>
                  <a:tcPr marL="68580" marR="68580" marT="0" marB="0"/>
                </a:tc>
                <a:extLst>
                  <a:ext uri="{0D108BD9-81ED-4DB2-BD59-A6C34878D82A}">
                    <a16:rowId xmlns:a16="http://schemas.microsoft.com/office/drawing/2014/main" val="10000"/>
                  </a:ext>
                </a:extLst>
              </a:tr>
              <a:tr h="1033082">
                <a:tc gridSpan="3">
                  <a:txBody>
                    <a:bodyPr/>
                    <a:lstStyle/>
                    <a:p>
                      <a:pPr algn="just"/>
                      <a:r>
                        <a:rPr lang="en-US" sz="1800" b="0" i="0" u="none" strike="noStrike" kern="1200" baseline="0">
                          <a:solidFill>
                            <a:schemeClr val="tx1"/>
                          </a:solidFill>
                          <a:latin typeface="+mn-lt"/>
                          <a:ea typeface="+mn-ea"/>
                          <a:cs typeface="+mn-cs"/>
                        </a:rPr>
                        <a:t>Pandas data structures Series and Data Frame, Data wrangling using pandas, Statistics with Pandas, Mathematical Computing Using NumPy, Data visualization with Python Descriptive and Inferential Statistics, Introduction to Model Building, Probability and Hypothesis Testing, Sensitivity Analysis, Regular expression: RE </a:t>
                      </a:r>
                      <a:r>
                        <a:rPr lang="en-IN" sz="1800" b="0" i="0" u="none" strike="noStrike" kern="1200" baseline="0">
                          <a:solidFill>
                            <a:schemeClr val="tx1"/>
                          </a:solidFill>
                          <a:latin typeface="+mn-lt"/>
                          <a:ea typeface="+mn-ea"/>
                          <a:cs typeface="+mn-cs"/>
                        </a:rPr>
                        <a:t>packages.</a:t>
                      </a:r>
                      <a:endParaRPr lang="en-US" sz="1800" b="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495300">
                <a:tc>
                  <a:txBody>
                    <a:bodyPr/>
                    <a:lstStyle/>
                    <a:p>
                      <a:pPr marL="0" marR="0" algn="just" defTabSz="914400" rtl="0" eaLnBrk="1" latinLnBrk="0" hangingPunct="1">
                        <a:lnSpc>
                          <a:spcPct val="115000"/>
                        </a:lnSpc>
                        <a:spcBef>
                          <a:spcPts val="0"/>
                        </a:spcBef>
                        <a:spcAft>
                          <a:spcPts val="1000"/>
                        </a:spcAft>
                        <a:tabLst>
                          <a:tab pos="1533525" algn="l"/>
                        </a:tabLst>
                      </a:pPr>
                      <a:r>
                        <a:rPr lang="en-US" sz="1800" b="1" kern="1200">
                          <a:solidFill>
                            <a:schemeClr val="tx1"/>
                          </a:solidFill>
                          <a:effectLst/>
                          <a:latin typeface="+mn-lt"/>
                          <a:ea typeface="+mn-ea"/>
                          <a:cs typeface="+mn-cs"/>
                        </a:rPr>
                        <a:t>UNIT-II</a:t>
                      </a:r>
                    </a:p>
                  </a:txBody>
                  <a:tcPr marL="68580" marR="68580" marT="0" marB="0"/>
                </a:tc>
                <a:tc>
                  <a:txBody>
                    <a:bodyPr/>
                    <a:lstStyle/>
                    <a:p>
                      <a:pPr marL="0" algn="just" defTabSz="914400" rtl="0" eaLnBrk="1" latinLnBrk="0" hangingPunct="1">
                        <a:lnSpc>
                          <a:spcPct val="115000"/>
                        </a:lnSpc>
                        <a:spcAft>
                          <a:spcPts val="1000"/>
                        </a:spcAft>
                      </a:pPr>
                      <a:r>
                        <a:rPr lang="en-IN" sz="1800" b="1" kern="1200">
                          <a:solidFill>
                            <a:schemeClr val="tx1"/>
                          </a:solidFill>
                          <a:effectLst/>
                          <a:latin typeface="+mn-lt"/>
                          <a:ea typeface="+mn-ea"/>
                          <a:cs typeface="+mn-cs"/>
                        </a:rPr>
                        <a:t>R GRAPHICAL USER INTERFACES</a:t>
                      </a:r>
                    </a:p>
                  </a:txBody>
                  <a:tcPr marL="68580" marR="68580" marT="0" marB="0"/>
                </a:tc>
                <a:tc>
                  <a:txBody>
                    <a:bodyPr/>
                    <a:lstStyle/>
                    <a:p>
                      <a:pPr marL="0" marR="0" algn="ctr" defTabSz="914400" rtl="0" eaLnBrk="1" latinLnBrk="0" hangingPunct="1">
                        <a:lnSpc>
                          <a:spcPct val="115000"/>
                        </a:lnSpc>
                        <a:spcBef>
                          <a:spcPts val="0"/>
                        </a:spcBef>
                        <a:spcAft>
                          <a:spcPts val="1000"/>
                        </a:spcAft>
                        <a:tabLst>
                          <a:tab pos="1533525" algn="l"/>
                        </a:tabLst>
                      </a:pPr>
                      <a:r>
                        <a:rPr lang="en-US" sz="1800" b="1" kern="1200">
                          <a:solidFill>
                            <a:schemeClr val="tx1"/>
                          </a:solidFill>
                          <a:effectLst/>
                          <a:latin typeface="+mn-lt"/>
                          <a:ea typeface="+mn-ea"/>
                          <a:cs typeface="+mn-cs"/>
                        </a:rPr>
                        <a:t> 8 Hours</a:t>
                      </a:r>
                    </a:p>
                  </a:txBody>
                  <a:tcPr marL="68580" marR="68580" marT="0" marB="0"/>
                </a:tc>
                <a:extLst>
                  <a:ext uri="{0D108BD9-81ED-4DB2-BD59-A6C34878D82A}">
                    <a16:rowId xmlns:a16="http://schemas.microsoft.com/office/drawing/2014/main" val="10002"/>
                  </a:ext>
                </a:extLst>
              </a:tr>
              <a:tr h="1082762">
                <a:tc gridSpan="3">
                  <a:txBody>
                    <a:bodyPr/>
                    <a:lstStyle/>
                    <a:p>
                      <a:pPr algn="just"/>
                      <a:r>
                        <a:rPr lang="en-US" sz="1800" b="0" i="0" u="none" strike="noStrike" kern="1200" baseline="0">
                          <a:solidFill>
                            <a:schemeClr val="tx1"/>
                          </a:solidFill>
                          <a:latin typeface="+mn-lt"/>
                          <a:ea typeface="+mn-ea"/>
                          <a:cs typeface="+mn-cs"/>
                        </a:rPr>
                        <a:t>Built-in functions, Data Objects-Data Types &amp; Data Structure, Structure of Data Items, Manipulating and Processing Data in R using </a:t>
                      </a:r>
                      <a:r>
                        <a:rPr lang="en-US" sz="1800" b="0" i="0" u="none" strike="noStrike" kern="1200" baseline="0" err="1">
                          <a:solidFill>
                            <a:schemeClr val="tx1"/>
                          </a:solidFill>
                          <a:latin typeface="+mn-lt"/>
                          <a:ea typeface="+mn-ea"/>
                          <a:cs typeface="+mn-cs"/>
                        </a:rPr>
                        <a:t>Dplyr</a:t>
                      </a:r>
                      <a:r>
                        <a:rPr lang="en-US" sz="1800" b="0" i="0" u="none" strike="noStrike" kern="1200" baseline="0">
                          <a:solidFill>
                            <a:schemeClr val="tx1"/>
                          </a:solidFill>
                          <a:latin typeface="+mn-lt"/>
                          <a:ea typeface="+mn-ea"/>
                          <a:cs typeface="+mn-cs"/>
                        </a:rPr>
                        <a:t> package &amp; </a:t>
                      </a:r>
                      <a:r>
                        <a:rPr lang="en-US" sz="1800" b="0" i="0" u="none" strike="noStrike" kern="1200" baseline="0" err="1">
                          <a:solidFill>
                            <a:schemeClr val="tx1"/>
                          </a:solidFill>
                          <a:latin typeface="+mn-lt"/>
                          <a:ea typeface="+mn-ea"/>
                          <a:cs typeface="+mn-cs"/>
                        </a:rPr>
                        <a:t>Stringr</a:t>
                      </a:r>
                      <a:r>
                        <a:rPr lang="en-US" sz="1800" b="0" i="0" u="none" strike="noStrike" kern="1200" baseline="0">
                          <a:solidFill>
                            <a:schemeClr val="tx1"/>
                          </a:solidFill>
                          <a:latin typeface="+mn-lt"/>
                          <a:ea typeface="+mn-ea"/>
                          <a:cs typeface="+mn-cs"/>
                        </a:rPr>
                        <a:t> package, Building R Packages, Running and Manipulating Packages, data import and export, attribute and data types, descriptive statistics, exploratory data analysis, </a:t>
                      </a:r>
                      <a:r>
                        <a:rPr lang="en-IN" sz="1800" b="0" i="0" u="none" strike="noStrike" kern="1200" baseline="0" err="1">
                          <a:solidFill>
                            <a:schemeClr val="tx1"/>
                          </a:solidFill>
                          <a:latin typeface="+mn-lt"/>
                          <a:ea typeface="+mn-ea"/>
                          <a:cs typeface="+mn-cs"/>
                        </a:rPr>
                        <a:t>Flexdashboard</a:t>
                      </a:r>
                      <a:r>
                        <a:rPr lang="en-IN" sz="1800" b="0" i="0" u="none" strike="noStrike" kern="1200" baseline="0">
                          <a:solidFill>
                            <a:schemeClr val="tx1"/>
                          </a:solidFill>
                          <a:latin typeface="+mn-lt"/>
                          <a:ea typeface="+mn-ea"/>
                          <a:cs typeface="+mn-cs"/>
                        </a:rPr>
                        <a:t> and R-shiny. </a:t>
                      </a:r>
                      <a:endParaRPr lang="en-IN" sz="1800" b="0" kern="1200">
                        <a:solidFill>
                          <a:schemeClr val="tx1"/>
                        </a:solidFill>
                        <a:effectLst/>
                        <a:latin typeface="+mn-lt"/>
                        <a:ea typeface="+mn-ea"/>
                        <a:cs typeface="+mn-cs"/>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44383">
                <a:tc>
                  <a:txBody>
                    <a:bodyPr/>
                    <a:lstStyle/>
                    <a:p>
                      <a:pPr marL="0" marR="0">
                        <a:lnSpc>
                          <a:spcPct val="115000"/>
                        </a:lnSpc>
                        <a:spcBef>
                          <a:spcPts val="0"/>
                        </a:spcBef>
                        <a:spcAft>
                          <a:spcPts val="0"/>
                        </a:spcAft>
                        <a:tabLst>
                          <a:tab pos="1533525" algn="l"/>
                        </a:tabLst>
                      </a:pPr>
                      <a:r>
                        <a:rPr lang="en-US" sz="2000">
                          <a:solidFill>
                            <a:schemeClr val="tx1"/>
                          </a:solidFill>
                          <a:effectLst/>
                        </a:rPr>
                        <a:t>UNIT-III</a:t>
                      </a:r>
                      <a:endParaRPr lang="en-US" sz="16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15000"/>
                        </a:lnSpc>
                        <a:spcAft>
                          <a:spcPts val="1000"/>
                        </a:spcAft>
                      </a:pPr>
                      <a:r>
                        <a:rPr lang="en-IN" sz="1800" b="1" kern="1200">
                          <a:solidFill>
                            <a:schemeClr val="tx1"/>
                          </a:solidFill>
                          <a:effectLst/>
                          <a:latin typeface="+mn-lt"/>
                          <a:ea typeface="+mn-ea"/>
                          <a:cs typeface="+mn-cs"/>
                        </a:rPr>
                        <a:t>DATA ENGINEERING FOUNDATION</a:t>
                      </a:r>
                    </a:p>
                  </a:txBody>
                  <a:tcPr marL="68580" marR="68580"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533525" algn="l"/>
                        </a:tabLst>
                        <a:defRPr/>
                      </a:pPr>
                      <a:r>
                        <a:rPr lang="en-US" sz="1600" b="1" kern="1200">
                          <a:solidFill>
                            <a:schemeClr val="tx1"/>
                          </a:solidFill>
                          <a:effectLst/>
                          <a:latin typeface="+mn-lt"/>
                          <a:ea typeface="+mn-ea"/>
                          <a:cs typeface="+mn-cs"/>
                        </a:rPr>
                        <a:t> 8 Hours</a:t>
                      </a:r>
                    </a:p>
                    <a:p>
                      <a:pPr marL="0" marR="0">
                        <a:lnSpc>
                          <a:spcPct val="115000"/>
                        </a:lnSpc>
                        <a:spcBef>
                          <a:spcPts val="0"/>
                        </a:spcBef>
                        <a:spcAft>
                          <a:spcPts val="0"/>
                        </a:spcAft>
                        <a:tabLst>
                          <a:tab pos="1533525" algn="l"/>
                        </a:tabLst>
                      </a:pPr>
                      <a:endParaRPr lang="en-US" sz="16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0004"/>
                  </a:ext>
                </a:extLst>
              </a:tr>
              <a:tr h="874836">
                <a:tc gridSpan="3">
                  <a:txBody>
                    <a:bodyPr/>
                    <a:lstStyle/>
                    <a:p>
                      <a:pPr algn="just"/>
                      <a:r>
                        <a:rPr lang="en-US" sz="1800" b="0" i="0" u="none" strike="noStrike" kern="1200" baseline="0">
                          <a:solidFill>
                            <a:schemeClr val="tx1"/>
                          </a:solidFill>
                          <a:latin typeface="+mn-lt"/>
                          <a:ea typeface="+mn-ea"/>
                          <a:cs typeface="+mn-cs"/>
                        </a:rPr>
                        <a:t>Connecting to a database (</a:t>
                      </a:r>
                      <a:r>
                        <a:rPr lang="en-US" sz="1800" b="0" i="0" u="none" strike="noStrike" kern="1200" baseline="0" err="1">
                          <a:solidFill>
                            <a:schemeClr val="tx1"/>
                          </a:solidFill>
                          <a:latin typeface="+mn-lt"/>
                          <a:ea typeface="+mn-ea"/>
                          <a:cs typeface="+mn-cs"/>
                        </a:rPr>
                        <a:t>sqlite</a:t>
                      </a:r>
                      <a:r>
                        <a:rPr lang="en-US" sz="1800" b="0" i="0" u="none" strike="noStrike" kern="1200" baseline="0">
                          <a:solidFill>
                            <a:schemeClr val="tx1"/>
                          </a:solidFill>
                          <a:latin typeface="+mn-lt"/>
                          <a:ea typeface="+mn-ea"/>
                          <a:cs typeface="+mn-cs"/>
                        </a:rPr>
                        <a:t>) using Python, Sending DML and DDL queries and processing the result from a </a:t>
                      </a:r>
                      <a:r>
                        <a:rPr lang="en-IN" sz="1800" b="0" i="0" u="none" strike="noStrike" kern="1200" baseline="0">
                          <a:solidFill>
                            <a:schemeClr val="tx1"/>
                          </a:solidFill>
                          <a:latin typeface="+mn-lt"/>
                          <a:ea typeface="+mn-ea"/>
                          <a:cs typeface="+mn-cs"/>
                        </a:rPr>
                        <a:t>Python Program, Handling error, NOSQL query using MongoDB, MongoDB Compass.</a:t>
                      </a:r>
                      <a:endParaRPr lang="en-IN" sz="1600">
                        <a:solidFill>
                          <a:schemeClr val="tx1"/>
                        </a:solidFill>
                        <a:effectLst/>
                        <a:latin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marL="68580" marR="68580" marT="0" marB="0"/>
                </a:tc>
                <a:tc hMerge="1">
                  <a:txBody>
                    <a:bodyPr/>
                    <a:lstStyle/>
                    <a:p>
                      <a:endParaRPr lang="en-US"/>
                    </a:p>
                  </a:txBody>
                  <a:tcPr marL="68580" marR="68580" marT="0" marB="0"/>
                </a:tc>
                <a:extLst>
                  <a:ext uri="{0D108BD9-81ED-4DB2-BD59-A6C34878D82A}">
                    <a16:rowId xmlns:a16="http://schemas.microsoft.com/office/drawing/2014/main" val="10005"/>
                  </a:ext>
                </a:extLst>
              </a:tr>
            </a:tbl>
          </a:graphicData>
        </a:graphic>
      </p:graphicFrame>
      <p:sp>
        <p:nvSpPr>
          <p:cNvPr id="12320"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1A1907C-2DB7-354B-A5BE-7F376481906B}" type="slidenum">
              <a:rPr lang="en-US" altLang="en-US" sz="1200" smtClean="0">
                <a:solidFill>
                  <a:srgbClr val="898989"/>
                </a:solidFill>
              </a:rPr>
              <a:t>8</a:t>
            </a:fld>
            <a:endParaRPr lang="en-US" altLang="en-US" sz="1200">
              <a:solidFill>
                <a:srgbClr val="898989"/>
              </a:solidFill>
            </a:endParaRPr>
          </a:p>
        </p:txBody>
      </p:sp>
      <p:pic>
        <p:nvPicPr>
          <p:cNvPr id="12321"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2800">
                <a:latin typeface="Times New Roman" panose="02020603050405020304" pitchFamily="18" charset="0"/>
                <a:cs typeface="Times New Roman" panose="02020603050405020304" pitchFamily="18" charset="0"/>
              </a:rPr>
              <a:t>  </a:t>
            </a:r>
            <a:r>
              <a:rPr lang="en-US" sz="3200" b="1">
                <a:latin typeface="Times New Roman" panose="02020603050405020304" pitchFamily="18" charset="0"/>
                <a:cs typeface="Times New Roman" panose="02020603050405020304" pitchFamily="18" charset="0"/>
              </a:rPr>
              <a:t>Syllabus</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80</a:t>
            </a:fld>
            <a:endParaRPr lang="en-US">
              <a:solidFill>
                <a:prstClr val="black">
                  <a:tint val="75000"/>
                </a:prstClr>
              </a:solidFill>
              <a:latin typeface="Calibri" panose="020F0502020204030204"/>
              <a:cs typeface="+mn-cs"/>
            </a:endParaRPr>
          </a:p>
        </p:txBody>
      </p:sp>
      <p:sp>
        <p:nvSpPr>
          <p:cNvPr id="7" name="TextBox 6"/>
          <p:cNvSpPr txBox="1"/>
          <p:nvPr/>
        </p:nvSpPr>
        <p:spPr>
          <a:xfrm>
            <a:off x="914400" y="1371283"/>
            <a:ext cx="10744200" cy="2306955"/>
          </a:xfrm>
          <a:prstGeom prst="rect">
            <a:avLst/>
          </a:prstGeom>
          <a:noFill/>
        </p:spPr>
        <p:txBody>
          <a:bodyPr wrap="square">
            <a:spAutoFit/>
          </a:bodyPr>
          <a:lstStyle/>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write_tsv():</a:t>
            </a:r>
            <a:r>
              <a:rPr lang="en-US" sz="2400">
                <a:sym typeface="+mn-ea"/>
              </a:rPr>
              <a:t> This method is also used for to export data to a tab separated (“\t”) values by using the help of readr package.</a:t>
            </a:r>
            <a:endParaRPr lang="en-US" sz="2400"/>
          </a:p>
          <a:p>
            <a:pPr marL="1257300" lvl="2" indent="-342900">
              <a:buFont typeface="Arial" panose="020B0604020202020204" pitchFamily="34" charset="0"/>
              <a:buChar char="•"/>
            </a:pPr>
            <a:r>
              <a:rPr lang="en-US" sz="2400">
                <a:sym typeface="+mn-ea"/>
              </a:rPr>
              <a:t>Syntax: </a:t>
            </a:r>
            <a:r>
              <a:rPr lang="en-US" sz="2400" b="1">
                <a:solidFill>
                  <a:srgbClr val="0070C0"/>
                </a:solidFill>
                <a:sym typeface="+mn-ea"/>
              </a:rPr>
              <a:t>write_tsv(file, path)</a:t>
            </a:r>
            <a:endParaRPr lang="en-US" sz="2400" b="1">
              <a:solidFill>
                <a:srgbClr val="0070C0"/>
              </a:solidFill>
            </a:endParaRPr>
          </a:p>
          <a:p>
            <a:pPr marL="800100" lvl="1" indent="-342900" algn="just" eaLnBrk="1" fontAlgn="auto" hangingPunct="1">
              <a:spcBef>
                <a:spcPts val="0"/>
              </a:spcBef>
              <a:spcAft>
                <a:spcPts val="0"/>
              </a:spcAft>
              <a:buFont typeface="Arial" panose="020B0604020202020204" pitchFamily="34" charset="0"/>
              <a:buChar char="•"/>
              <a:defRPr/>
            </a:pPr>
            <a:r>
              <a:rPr lang="en-US" sz="2400" b="1">
                <a:sym typeface="+mn-ea"/>
              </a:rPr>
              <a:t>Parameters:</a:t>
            </a:r>
            <a:endParaRPr lang="en-US" sz="2400" b="1"/>
          </a:p>
          <a:p>
            <a:pPr marL="1257300" lvl="2" indent="-342900">
              <a:buFont typeface="Arial" panose="020B0604020202020204" pitchFamily="34" charset="0"/>
              <a:buChar char="•"/>
            </a:pPr>
            <a:r>
              <a:rPr lang="en-US" sz="2400">
                <a:sym typeface="+mn-ea"/>
              </a:rPr>
              <a:t>file: a data frame to be written</a:t>
            </a:r>
            <a:endParaRPr lang="en-US" sz="2400"/>
          </a:p>
          <a:p>
            <a:pPr marL="1257300" lvl="2" indent="-342900">
              <a:buFont typeface="Arial" panose="020B0604020202020204" pitchFamily="34" charset="0"/>
              <a:buChar char="•"/>
            </a:pPr>
            <a:r>
              <a:rPr lang="en-US" sz="2400">
                <a:sym typeface="+mn-ea"/>
              </a:rPr>
              <a:t>path: the path to the result file</a:t>
            </a:r>
            <a:endParaRPr lang="en-US" sz="2400">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a:xfrm>
            <a:off x="28956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IN" sz="3200" b="1" i="0">
              <a:solidFill>
                <a:srgbClr val="3A3A3A"/>
              </a:solidFill>
              <a:effectLst/>
              <a:latin typeface="Open Sans" panose="020B0606030504020204" pitchFamily="34" charset="0"/>
            </a:endParaRPr>
          </a:p>
          <a:p>
            <a:pPr algn="l"/>
            <a:endParaRPr lang="en-IN" sz="3200" b="1">
              <a:solidFill>
                <a:srgbClr val="3A3A3A"/>
              </a:solidFill>
              <a:latin typeface="Open Sans" panose="020B0606030504020204" pitchFamily="34" charset="0"/>
            </a:endParaRPr>
          </a:p>
          <a:p>
            <a:pPr algn="ctr"/>
            <a:r>
              <a:rPr lang="en-US" altLang="en-IN" sz="3200" b="1" i="0">
                <a:solidFill>
                  <a:srgbClr val="3A3A3A"/>
                </a:solidFill>
                <a:effectLst/>
                <a:latin typeface="+mn-lt"/>
              </a:rPr>
              <a:t>Ex</a:t>
            </a:r>
            <a:r>
              <a:rPr lang="en-IN" sz="3200" b="1" i="0">
                <a:solidFill>
                  <a:srgbClr val="3A3A3A"/>
                </a:solidFill>
                <a:effectLst/>
                <a:latin typeface="+mn-lt"/>
              </a:rPr>
              <a:t>porting Data in R</a:t>
            </a:r>
          </a:p>
          <a:p>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81</a:t>
            </a:fld>
            <a:endParaRPr lang="en-US">
              <a:solidFill>
                <a:prstClr val="black">
                  <a:tint val="75000"/>
                </a:prstClr>
              </a:solidFill>
              <a:latin typeface="Calibri" panose="020F0502020204030204"/>
              <a:cs typeface="+mn-cs"/>
            </a:endParaRPr>
          </a:p>
        </p:txBody>
      </p:sp>
      <p:sp>
        <p:nvSpPr>
          <p:cNvPr id="7" name="TextBox 6"/>
          <p:cNvSpPr txBox="1"/>
          <p:nvPr/>
        </p:nvSpPr>
        <p:spPr>
          <a:xfrm>
            <a:off x="990600" y="1770063"/>
            <a:ext cx="10418763" cy="3046988"/>
          </a:xfrm>
          <a:prstGeom prst="rect">
            <a:avLst/>
          </a:prstGeom>
          <a:noFill/>
        </p:spPr>
        <p:txBody>
          <a:bodyPr>
            <a:spAutoFit/>
          </a:bodyPr>
          <a:lstStyle/>
          <a:p>
            <a:pPr lvl="1" algn="just" eaLnBrk="1" fontAlgn="auto" hangingPunct="1">
              <a:spcBef>
                <a:spcPts val="0"/>
              </a:spcBef>
              <a:spcAft>
                <a:spcPts val="0"/>
              </a:spcAft>
              <a:defRPr/>
            </a:pPr>
            <a:r>
              <a:rPr lang="en-US" sz="2400" b="0" i="0">
                <a:solidFill>
                  <a:srgbClr val="4D5356"/>
                </a:solidFill>
                <a:effectLst/>
                <a:latin typeface="+mn-lt"/>
              </a:rPr>
              <a:t>R provides a wide range of functions for obtaining summary statistics. One method of obtaining descriptive statistics is to use the </a:t>
            </a:r>
            <a:r>
              <a:rPr lang="en-US" sz="2400" b="1" i="0" err="1">
                <a:solidFill>
                  <a:srgbClr val="4D5356"/>
                </a:solidFill>
                <a:effectLst/>
                <a:latin typeface="+mn-lt"/>
              </a:rPr>
              <a:t>sapply</a:t>
            </a:r>
            <a:r>
              <a:rPr lang="en-US" sz="2400" b="1" i="0">
                <a:solidFill>
                  <a:srgbClr val="4D5356"/>
                </a:solidFill>
                <a:effectLst/>
                <a:latin typeface="+mn-lt"/>
              </a:rPr>
              <a:t>( ) </a:t>
            </a:r>
            <a:r>
              <a:rPr lang="en-US" sz="2400" b="0" i="0">
                <a:solidFill>
                  <a:srgbClr val="4D5356"/>
                </a:solidFill>
                <a:effectLst/>
                <a:latin typeface="+mn-lt"/>
              </a:rPr>
              <a:t>function with a specified summary statistic.</a:t>
            </a:r>
          </a:p>
          <a:p>
            <a:pPr lvl="1" algn="just" eaLnBrk="1" fontAlgn="auto" hangingPunct="1">
              <a:spcBef>
                <a:spcPts val="0"/>
              </a:spcBef>
              <a:spcAft>
                <a:spcPts val="0"/>
              </a:spcAft>
              <a:defRPr/>
            </a:pPr>
            <a:endParaRPr lang="en-US" sz="2400" b="1">
              <a:solidFill>
                <a:srgbClr val="4D5356"/>
              </a:solidFill>
              <a:latin typeface="+mn-lt"/>
            </a:endParaRPr>
          </a:p>
          <a:p>
            <a:pPr lvl="1" eaLnBrk="1" fontAlgn="auto" hangingPunct="1">
              <a:spcBef>
                <a:spcPts val="0"/>
              </a:spcBef>
              <a:spcAft>
                <a:spcPts val="0"/>
              </a:spcAft>
              <a:defRPr/>
            </a:pPr>
            <a:r>
              <a:rPr lang="en-US" sz="2400" b="1" i="0">
                <a:solidFill>
                  <a:srgbClr val="4D5356"/>
                </a:solidFill>
                <a:effectLst/>
                <a:latin typeface="+mn-lt"/>
              </a:rPr>
              <a:t># get means for variables in data frame </a:t>
            </a:r>
            <a:r>
              <a:rPr lang="en-US" sz="2400" b="1" i="0" err="1">
                <a:solidFill>
                  <a:srgbClr val="4D5356"/>
                </a:solidFill>
                <a:effectLst/>
                <a:latin typeface="+mn-lt"/>
              </a:rPr>
              <a:t>mydata</a:t>
            </a:r>
            <a:br>
              <a:rPr lang="en-US" sz="2400" b="1">
                <a:latin typeface="+mn-lt"/>
              </a:rPr>
            </a:br>
            <a:r>
              <a:rPr lang="en-US" sz="2400" b="1" i="0">
                <a:solidFill>
                  <a:srgbClr val="4D5356"/>
                </a:solidFill>
                <a:effectLst/>
                <a:latin typeface="+mn-lt"/>
              </a:rPr>
              <a:t># excluding missing values</a:t>
            </a:r>
            <a:br>
              <a:rPr lang="en-US" sz="2400" b="1">
                <a:latin typeface="+mn-lt"/>
              </a:rPr>
            </a:br>
            <a:r>
              <a:rPr lang="en-US" sz="2400" b="1" i="0" err="1">
                <a:solidFill>
                  <a:srgbClr val="4D5356"/>
                </a:solidFill>
                <a:effectLst/>
                <a:latin typeface="+mn-lt"/>
              </a:rPr>
              <a:t>sapply</a:t>
            </a:r>
            <a:r>
              <a:rPr lang="en-US" sz="2400" b="1" i="0">
                <a:solidFill>
                  <a:srgbClr val="4D5356"/>
                </a:solidFill>
                <a:effectLst/>
                <a:latin typeface="+mn-lt"/>
              </a:rPr>
              <a:t>(</a:t>
            </a:r>
            <a:r>
              <a:rPr lang="en-US" sz="2400" b="1" i="0" err="1">
                <a:solidFill>
                  <a:srgbClr val="4D5356"/>
                </a:solidFill>
                <a:effectLst/>
                <a:latin typeface="+mn-lt"/>
              </a:rPr>
              <a:t>mydata</a:t>
            </a:r>
            <a:r>
              <a:rPr lang="en-US" sz="2400" b="1" i="0">
                <a:solidFill>
                  <a:srgbClr val="4D5356"/>
                </a:solidFill>
                <a:effectLst/>
                <a:latin typeface="+mn-lt"/>
              </a:rPr>
              <a:t>, mean, na.rm=TRUE)</a:t>
            </a:r>
          </a:p>
          <a:p>
            <a:pPr lvl="1" algn="just" eaLnBrk="1" fontAlgn="auto" hangingPunct="1">
              <a:spcBef>
                <a:spcPts val="0"/>
              </a:spcBef>
              <a:spcAft>
                <a:spcPts val="0"/>
              </a:spcAft>
              <a:defRPr/>
            </a:pPr>
            <a:endParaRPr lang="en-US" sz="2400">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a:xfrm>
            <a:off x="3276600" y="6356350"/>
            <a:ext cx="70104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endParaRPr lang="en-IN" sz="3200" b="1">
              <a:solidFill>
                <a:srgbClr val="3A3A3A"/>
              </a:solidFill>
              <a:latin typeface="Open Sans" panose="020B0606030504020204" pitchFamily="34" charset="0"/>
            </a:endParaRPr>
          </a:p>
          <a:p>
            <a:pPr algn="ctr"/>
            <a:endParaRPr lang="en-IN" sz="3200" b="1" i="0">
              <a:solidFill>
                <a:srgbClr val="3A3A3A"/>
              </a:solidFill>
              <a:effectLst/>
              <a:latin typeface="Open Sans" panose="020B0606030504020204" pitchFamily="34" charset="0"/>
            </a:endParaRPr>
          </a:p>
          <a:p>
            <a:pPr algn="ctr"/>
            <a:endParaRPr lang="en-IN" sz="3200" b="1">
              <a:solidFill>
                <a:srgbClr val="3A3A3A"/>
              </a:solidFill>
              <a:latin typeface="Open Sans" panose="020B0606030504020204" pitchFamily="34" charset="0"/>
            </a:endParaRPr>
          </a:p>
          <a:p>
            <a:pPr algn="ctr"/>
            <a:r>
              <a:rPr lang="en-IN" sz="2800" b="1" i="0">
                <a:solidFill>
                  <a:srgbClr val="3D4251"/>
                </a:solidFill>
                <a:effectLst/>
                <a:latin typeface="+mn-lt"/>
              </a:rPr>
              <a:t>Descriptive</a:t>
            </a:r>
            <a:r>
              <a:rPr lang="en-IN" sz="3200" b="1" i="0">
                <a:solidFill>
                  <a:srgbClr val="3D4251"/>
                </a:solidFill>
                <a:effectLst/>
                <a:latin typeface="Lato" panose="020F0502020204030203" pitchFamily="34" charset="0"/>
              </a:rPr>
              <a:t> </a:t>
            </a:r>
            <a:r>
              <a:rPr lang="en-IN" sz="2800" b="1" i="0">
                <a:solidFill>
                  <a:srgbClr val="3D4251"/>
                </a:solidFill>
                <a:effectLst/>
                <a:latin typeface="+mn-lt"/>
              </a:rPr>
              <a:t>Statistics</a:t>
            </a:r>
          </a:p>
          <a:p>
            <a:br>
              <a:rPr lang="en-IN" sz="3200"/>
            </a:br>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DD13A410-FD39-1D4D-BE13-A2245EB0D1DE}" type="slidenum">
              <a:rPr lang="en-US">
                <a:solidFill>
                  <a:prstClr val="black">
                    <a:tint val="75000"/>
                  </a:prstClr>
                </a:solidFill>
                <a:latin typeface="Calibri" panose="020F0502020204030204"/>
                <a:cs typeface="+mn-cs"/>
              </a:rPr>
              <a:t>82</a:t>
            </a:fld>
            <a:endParaRPr lang="en-US">
              <a:solidFill>
                <a:prstClr val="black">
                  <a:tint val="75000"/>
                </a:prstClr>
              </a:solidFill>
              <a:latin typeface="Calibri" panose="020F0502020204030204"/>
              <a:cs typeface="+mn-cs"/>
            </a:endParaRPr>
          </a:p>
        </p:txBody>
      </p:sp>
      <p:sp>
        <p:nvSpPr>
          <p:cNvPr id="7" name="TextBox 6"/>
          <p:cNvSpPr txBox="1"/>
          <p:nvPr/>
        </p:nvSpPr>
        <p:spPr>
          <a:xfrm>
            <a:off x="990600" y="1770063"/>
            <a:ext cx="10418763" cy="3416320"/>
          </a:xfrm>
          <a:prstGeom prst="rect">
            <a:avLst/>
          </a:prstGeom>
          <a:noFill/>
        </p:spPr>
        <p:txBody>
          <a:bodyPr>
            <a:spAutoFit/>
          </a:bodyPr>
          <a:lstStyle/>
          <a:p>
            <a:pPr algn="just"/>
            <a:r>
              <a:rPr lang="en-US" sz="2400" b="0" i="0">
                <a:solidFill>
                  <a:srgbClr val="4D5356"/>
                </a:solidFill>
                <a:effectLst/>
                <a:latin typeface="+mn-lt"/>
              </a:rPr>
              <a:t>Possible functions used in </a:t>
            </a:r>
            <a:r>
              <a:rPr lang="en-US" sz="2400" b="0" i="0" err="1">
                <a:solidFill>
                  <a:srgbClr val="4D5356"/>
                </a:solidFill>
                <a:effectLst/>
                <a:latin typeface="+mn-lt"/>
              </a:rPr>
              <a:t>sapply</a:t>
            </a:r>
            <a:r>
              <a:rPr lang="en-US" sz="2400" b="0" i="0">
                <a:solidFill>
                  <a:srgbClr val="4D5356"/>
                </a:solidFill>
                <a:effectLst/>
                <a:latin typeface="+mn-lt"/>
              </a:rPr>
              <a:t> include </a:t>
            </a:r>
            <a:r>
              <a:rPr lang="en-US" sz="2400" b="1" i="0">
                <a:solidFill>
                  <a:srgbClr val="4D5356"/>
                </a:solidFill>
                <a:effectLst/>
                <a:latin typeface="+mn-lt"/>
              </a:rPr>
              <a:t>mean, </a:t>
            </a:r>
            <a:r>
              <a:rPr lang="en-US" sz="2400" b="1" i="0" err="1">
                <a:solidFill>
                  <a:srgbClr val="4D5356"/>
                </a:solidFill>
                <a:effectLst/>
                <a:latin typeface="+mn-lt"/>
              </a:rPr>
              <a:t>sd</a:t>
            </a:r>
            <a:r>
              <a:rPr lang="en-US" sz="2400" b="1" i="0">
                <a:solidFill>
                  <a:srgbClr val="4D5356"/>
                </a:solidFill>
                <a:effectLst/>
                <a:latin typeface="+mn-lt"/>
              </a:rPr>
              <a:t>, var, min, max, median, range, and quantile</a:t>
            </a:r>
            <a:r>
              <a:rPr lang="en-US" sz="2400" b="0" i="0">
                <a:solidFill>
                  <a:srgbClr val="4D5356"/>
                </a:solidFill>
                <a:effectLst/>
                <a:latin typeface="+mn-lt"/>
              </a:rPr>
              <a:t>.</a:t>
            </a:r>
          </a:p>
          <a:p>
            <a:pPr algn="just"/>
            <a:r>
              <a:rPr lang="en-US" sz="2400" b="0" i="0">
                <a:solidFill>
                  <a:srgbClr val="4D5356"/>
                </a:solidFill>
                <a:effectLst/>
                <a:latin typeface="+mn-lt"/>
              </a:rPr>
              <a:t>There are also numerous R functions designed to provide a range of descriptive statistics at once. For example</a:t>
            </a:r>
          </a:p>
          <a:p>
            <a:pPr lvl="1" eaLnBrk="1" fontAlgn="auto" hangingPunct="1">
              <a:spcBef>
                <a:spcPts val="0"/>
              </a:spcBef>
              <a:spcAft>
                <a:spcPts val="0"/>
              </a:spcAft>
              <a:defRPr/>
            </a:pPr>
            <a:r>
              <a:rPr lang="en-US" sz="2400" b="1" i="0">
                <a:solidFill>
                  <a:srgbClr val="4D5356"/>
                </a:solidFill>
                <a:effectLst/>
                <a:latin typeface="+mn-lt"/>
              </a:rPr>
              <a:t># mean,median,25th and 75th </a:t>
            </a:r>
            <a:r>
              <a:rPr lang="en-US" sz="2400" b="1" i="0" err="1">
                <a:solidFill>
                  <a:srgbClr val="4D5356"/>
                </a:solidFill>
                <a:effectLst/>
                <a:latin typeface="+mn-lt"/>
              </a:rPr>
              <a:t>quartiles,min,max</a:t>
            </a:r>
            <a:br>
              <a:rPr lang="en-US" sz="2400" b="1">
                <a:latin typeface="+mn-lt"/>
              </a:rPr>
            </a:br>
            <a:r>
              <a:rPr lang="en-US" sz="2400" b="1" i="0">
                <a:solidFill>
                  <a:srgbClr val="4D5356"/>
                </a:solidFill>
                <a:effectLst/>
                <a:latin typeface="+mn-lt"/>
              </a:rPr>
              <a:t>summary(</a:t>
            </a:r>
            <a:r>
              <a:rPr lang="en-US" sz="2400" b="1" i="0" err="1">
                <a:solidFill>
                  <a:srgbClr val="4D5356"/>
                </a:solidFill>
                <a:effectLst/>
                <a:latin typeface="+mn-lt"/>
              </a:rPr>
              <a:t>mydata</a:t>
            </a:r>
            <a:r>
              <a:rPr lang="en-US" sz="2400" b="1" i="0">
                <a:solidFill>
                  <a:srgbClr val="4D5356"/>
                </a:solidFill>
                <a:effectLst/>
                <a:latin typeface="+mn-lt"/>
              </a:rPr>
              <a:t>)</a:t>
            </a:r>
            <a:br>
              <a:rPr lang="en-US" sz="2400" b="1">
                <a:latin typeface="+mn-lt"/>
              </a:rPr>
            </a:br>
            <a:br>
              <a:rPr lang="en-US" sz="2400" b="1">
                <a:latin typeface="+mn-lt"/>
              </a:rPr>
            </a:br>
            <a:r>
              <a:rPr lang="en-US" sz="2400" b="1" i="0">
                <a:solidFill>
                  <a:srgbClr val="4D5356"/>
                </a:solidFill>
                <a:effectLst/>
                <a:latin typeface="+mn-lt"/>
              </a:rPr>
              <a:t># Tukey </a:t>
            </a:r>
            <a:r>
              <a:rPr lang="en-US" sz="2400" b="1" i="0" err="1">
                <a:solidFill>
                  <a:srgbClr val="4D5356"/>
                </a:solidFill>
                <a:effectLst/>
                <a:latin typeface="+mn-lt"/>
              </a:rPr>
              <a:t>min,lower</a:t>
            </a:r>
            <a:r>
              <a:rPr lang="en-US" sz="2400" b="1" i="0">
                <a:solidFill>
                  <a:srgbClr val="4D5356"/>
                </a:solidFill>
                <a:effectLst/>
                <a:latin typeface="+mn-lt"/>
              </a:rPr>
              <a:t>-hinge, </a:t>
            </a:r>
            <a:r>
              <a:rPr lang="en-US" sz="2400" b="1" i="0" err="1">
                <a:solidFill>
                  <a:srgbClr val="4D5356"/>
                </a:solidFill>
                <a:effectLst/>
                <a:latin typeface="+mn-lt"/>
              </a:rPr>
              <a:t>median,upper-hinge,max</a:t>
            </a:r>
            <a:br>
              <a:rPr lang="en-US" sz="2400" b="1">
                <a:latin typeface="+mn-lt"/>
              </a:rPr>
            </a:br>
            <a:r>
              <a:rPr lang="en-US" sz="2400" b="1" i="0" err="1">
                <a:solidFill>
                  <a:srgbClr val="4D5356"/>
                </a:solidFill>
                <a:effectLst/>
                <a:latin typeface="+mn-lt"/>
              </a:rPr>
              <a:t>fivenum</a:t>
            </a:r>
            <a:r>
              <a:rPr lang="en-US" sz="2400" b="1" i="0">
                <a:solidFill>
                  <a:srgbClr val="4D5356"/>
                </a:solidFill>
                <a:effectLst/>
                <a:latin typeface="+mn-lt"/>
              </a:rPr>
              <a:t>(x)</a:t>
            </a:r>
            <a:endParaRPr lang="en-US" sz="2400" b="1">
              <a:solidFill>
                <a:prstClr val="black"/>
              </a:solidFill>
              <a:latin typeface="+mn-lt"/>
              <a:cs typeface="+mn-cs"/>
            </a:endParaRPr>
          </a:p>
        </p:txBody>
      </p:sp>
      <p:sp>
        <p:nvSpPr>
          <p:cNvPr id="9" name="Date Placeholder 8"/>
          <p:cNvSpPr>
            <a:spLocks noGrp="1"/>
          </p:cNvSpPr>
          <p:nvPr>
            <p:ph type="dt" sz="quarter" idx="10"/>
          </p:nvPr>
        </p:nvSpPr>
        <p:spPr/>
        <p:txBody>
          <a:bodyPr/>
          <a:lstStyle/>
          <a:p>
            <a:pPr>
              <a:defRPr/>
            </a:pPr>
            <a:fld id="{2E38AE66-54DC-154A-B0F8-FA76454AA266}" type="datetime1">
              <a:rPr lang="en-US" smtClean="0"/>
              <a:t>2/28/2025</a:t>
            </a:fld>
            <a:endParaRPr lang="en-US"/>
          </a:p>
        </p:txBody>
      </p:sp>
      <p:sp>
        <p:nvSpPr>
          <p:cNvPr id="10" name="Footer Placeholder 9"/>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l"/>
            <a:endParaRPr lang="en-IN" sz="3200" b="1" i="0">
              <a:solidFill>
                <a:srgbClr val="3A3A3A"/>
              </a:solidFill>
              <a:effectLst/>
              <a:latin typeface="Open Sans" panose="020B0606030504020204" pitchFamily="34" charset="0"/>
            </a:endParaRPr>
          </a:p>
          <a:p>
            <a:pPr algn="l"/>
            <a:endParaRPr lang="en-IN" sz="3200" b="1">
              <a:solidFill>
                <a:srgbClr val="3A3A3A"/>
              </a:solidFill>
              <a:latin typeface="Open Sans" panose="020B0606030504020204" pitchFamily="34" charset="0"/>
            </a:endParaRPr>
          </a:p>
          <a:p>
            <a:pPr algn="ctr"/>
            <a:r>
              <a:rPr lang="en-IN" sz="2800" b="1" i="0">
                <a:solidFill>
                  <a:srgbClr val="3D4251"/>
                </a:solidFill>
                <a:effectLst/>
                <a:latin typeface="+mn-lt"/>
              </a:rPr>
              <a:t>Descriptive</a:t>
            </a:r>
            <a:r>
              <a:rPr lang="en-IN" sz="3200" b="1" i="0">
                <a:solidFill>
                  <a:srgbClr val="3D4251"/>
                </a:solidFill>
                <a:effectLst/>
                <a:latin typeface="Lato" panose="020F0502020204030203" pitchFamily="34" charset="0"/>
              </a:rPr>
              <a:t> </a:t>
            </a:r>
            <a:r>
              <a:rPr lang="en-IN" sz="2800" b="1" i="0">
                <a:solidFill>
                  <a:srgbClr val="3D4251"/>
                </a:solidFill>
                <a:effectLst/>
                <a:latin typeface="+mn-lt"/>
              </a:rPr>
              <a:t>Statistics</a:t>
            </a:r>
          </a:p>
          <a:p>
            <a:br>
              <a:rPr lang="en-IN" sz="3200"/>
            </a:br>
            <a:endParaRPr lang="en-IN" sz="3200" b="1" kern="0">
              <a:solidFill>
                <a:prstClr val="black"/>
              </a:solidFill>
              <a:latin typeface="Calibri" panose="020F0502020204030204"/>
              <a:cs typeface="+mn-cs"/>
            </a:endParaRPr>
          </a:p>
        </p:txBody>
      </p:sp>
      <p:pic>
        <p:nvPicPr>
          <p:cNvPr id="76811"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B2E7FB77-9A40-1748-B083-BF82EA14C40E}" type="slidenum">
              <a:rPr lang="en-US">
                <a:solidFill>
                  <a:prstClr val="black">
                    <a:tint val="75000"/>
                  </a:prstClr>
                </a:solidFill>
                <a:latin typeface="Calibri" panose="020F0502020204030204"/>
                <a:cs typeface="+mn-cs"/>
              </a:rPr>
              <a:t>83</a:t>
            </a:fld>
            <a:endParaRPr lang="en-US">
              <a:solidFill>
                <a:prstClr val="black">
                  <a:tint val="75000"/>
                </a:prstClr>
              </a:solidFill>
              <a:latin typeface="Calibri" panose="020F0502020204030204"/>
              <a:cs typeface="+mn-cs"/>
            </a:endParaRPr>
          </a:p>
        </p:txBody>
      </p:sp>
      <p:graphicFrame>
        <p:nvGraphicFramePr>
          <p:cNvPr id="8" name="Table 7"/>
          <p:cNvGraphicFramePr>
            <a:graphicFrameLocks noGrp="1"/>
          </p:cNvGraphicFramePr>
          <p:nvPr/>
        </p:nvGraphicFramePr>
        <p:xfrm>
          <a:off x="1295400" y="1004888"/>
          <a:ext cx="10363200" cy="5091112"/>
        </p:xfrm>
        <a:graphic>
          <a:graphicData uri="http://schemas.openxmlformats.org/drawingml/2006/table">
            <a:tbl>
              <a:tblPr firstRow="1" bandRow="1">
                <a:tableStyleId>{B301B821-A1FF-4177-AEE7-76D212191A09}</a:tableStyleId>
              </a:tblPr>
              <a:tblGrid>
                <a:gridCol w="3152771">
                  <a:extLst>
                    <a:ext uri="{9D8B030D-6E8A-4147-A177-3AD203B41FA5}">
                      <a16:colId xmlns:a16="http://schemas.microsoft.com/office/drawing/2014/main" val="20000"/>
                    </a:ext>
                  </a:extLst>
                </a:gridCol>
                <a:gridCol w="7210429">
                  <a:extLst>
                    <a:ext uri="{9D8B030D-6E8A-4147-A177-3AD203B41FA5}">
                      <a16:colId xmlns:a16="http://schemas.microsoft.com/office/drawing/2014/main" val="20001"/>
                    </a:ext>
                  </a:extLst>
                </a:gridCol>
              </a:tblGrid>
              <a:tr h="613719">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err="1"/>
                        <a:t>df.method</a:t>
                      </a:r>
                      <a:r>
                        <a:rPr lang="en-US" sz="2400"/>
                        <a:t>()</a:t>
                      </a:r>
                    </a:p>
                  </a:txBody>
                  <a:tcPr marL="91441" marR="91441" marT="45727" marB="45727"/>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a:t>description</a:t>
                      </a:r>
                    </a:p>
                  </a:txBody>
                  <a:tcPr marL="91441" marR="91441" marT="45727" marB="45727"/>
                </a:tc>
                <a:extLst>
                  <a:ext uri="{0D108BD9-81ED-4DB2-BD59-A6C34878D82A}">
                    <a16:rowId xmlns:a16="http://schemas.microsoft.com/office/drawing/2014/main" val="10000"/>
                  </a:ext>
                </a:extLst>
              </a:tr>
              <a:tr h="873480">
                <a:tc>
                  <a:txBody>
                    <a:bodyPr/>
                    <a:lstStyle/>
                    <a:p>
                      <a:r>
                        <a:rPr lang="en-US" sz="2400"/>
                        <a:t>describe</a:t>
                      </a:r>
                    </a:p>
                  </a:txBody>
                  <a:tcPr marL="91441" marR="91441" marT="45727" marB="45727"/>
                </a:tc>
                <a:tc>
                  <a:txBody>
                    <a:bodyPr/>
                    <a:lstStyle/>
                    <a:p>
                      <a:r>
                        <a:rPr lang="en-US" sz="2400"/>
                        <a:t>Basic statistics (count, mean, </a:t>
                      </a:r>
                      <a:r>
                        <a:rPr lang="en-US" sz="2400" err="1"/>
                        <a:t>std</a:t>
                      </a:r>
                      <a:r>
                        <a:rPr lang="en-US" sz="2400"/>
                        <a:t>, min, quantiles, max)</a:t>
                      </a:r>
                    </a:p>
                  </a:txBody>
                  <a:tcPr marL="91441" marR="91441" marT="45727" marB="45727"/>
                </a:tc>
                <a:extLst>
                  <a:ext uri="{0D108BD9-81ED-4DB2-BD59-A6C34878D82A}">
                    <a16:rowId xmlns:a16="http://schemas.microsoft.com/office/drawing/2014/main" val="10001"/>
                  </a:ext>
                </a:extLst>
              </a:tr>
              <a:tr h="513523">
                <a:tc>
                  <a:txBody>
                    <a:bodyPr/>
                    <a:lstStyle/>
                    <a:p>
                      <a:r>
                        <a:rPr lang="en-US" sz="2400"/>
                        <a:t>min, max</a:t>
                      </a:r>
                    </a:p>
                  </a:txBody>
                  <a:tcPr marL="91441" marR="91441" marT="45727" marB="45727"/>
                </a:tc>
                <a:tc>
                  <a:txBody>
                    <a:bodyPr/>
                    <a:lstStyle/>
                    <a:p>
                      <a:r>
                        <a:rPr lang="en-US" sz="2400"/>
                        <a:t>Minimum</a:t>
                      </a:r>
                      <a:r>
                        <a:rPr lang="en-US" sz="2400" baseline="0"/>
                        <a:t> and maximum values</a:t>
                      </a:r>
                      <a:endParaRPr lang="en-US" sz="2400"/>
                    </a:p>
                  </a:txBody>
                  <a:tcPr marL="91441" marR="91441" marT="45727" marB="45727"/>
                </a:tc>
                <a:extLst>
                  <a:ext uri="{0D108BD9-81ED-4DB2-BD59-A6C34878D82A}">
                    <a16:rowId xmlns:a16="http://schemas.microsoft.com/office/drawing/2014/main" val="10002"/>
                  </a:ext>
                </a:extLst>
              </a:tr>
              <a:tr h="873480">
                <a:tc>
                  <a:txBody>
                    <a:bodyPr/>
                    <a:lstStyle/>
                    <a:p>
                      <a:r>
                        <a:rPr lang="en-US" sz="2400"/>
                        <a:t>mean, median, mode</a:t>
                      </a:r>
                    </a:p>
                  </a:txBody>
                  <a:tcPr marL="91441" marR="91441" marT="45727" marB="45727"/>
                </a:tc>
                <a:tc>
                  <a:txBody>
                    <a:bodyPr/>
                    <a:lstStyle/>
                    <a:p>
                      <a:r>
                        <a:rPr lang="en-US" sz="2400"/>
                        <a:t>Arithmetic average, median and mode</a:t>
                      </a:r>
                    </a:p>
                  </a:txBody>
                  <a:tcPr marL="91441" marR="91441" marT="45727" marB="45727"/>
                </a:tc>
                <a:extLst>
                  <a:ext uri="{0D108BD9-81ED-4DB2-BD59-A6C34878D82A}">
                    <a16:rowId xmlns:a16="http://schemas.microsoft.com/office/drawing/2014/main" val="10003"/>
                  </a:ext>
                </a:extLst>
              </a:tr>
              <a:tr h="576146">
                <a:tc>
                  <a:txBody>
                    <a:bodyPr/>
                    <a:lstStyle/>
                    <a:p>
                      <a:r>
                        <a:rPr lang="en-US" sz="2400" err="1"/>
                        <a:t>var</a:t>
                      </a:r>
                      <a:r>
                        <a:rPr lang="en-US" sz="2400"/>
                        <a:t>, </a:t>
                      </a:r>
                      <a:r>
                        <a:rPr lang="en-US" sz="2400" err="1"/>
                        <a:t>std</a:t>
                      </a:r>
                      <a:endParaRPr lang="en-US" sz="2400"/>
                    </a:p>
                  </a:txBody>
                  <a:tcPr marL="91441" marR="91441" marT="45727" marB="45727"/>
                </a:tc>
                <a:tc>
                  <a:txBody>
                    <a:bodyPr/>
                    <a:lstStyle/>
                    <a:p>
                      <a:r>
                        <a:rPr lang="en-US" sz="2400"/>
                        <a:t>Variance and standard deviation</a:t>
                      </a:r>
                    </a:p>
                  </a:txBody>
                  <a:tcPr marL="91441" marR="91441" marT="45727" marB="45727"/>
                </a:tc>
                <a:extLst>
                  <a:ext uri="{0D108BD9-81ED-4DB2-BD59-A6C34878D82A}">
                    <a16:rowId xmlns:a16="http://schemas.microsoft.com/office/drawing/2014/main" val="10004"/>
                  </a:ext>
                </a:extLst>
              </a:tr>
              <a:tr h="576146">
                <a:tc>
                  <a:txBody>
                    <a:bodyPr/>
                    <a:lstStyle/>
                    <a:p>
                      <a:r>
                        <a:rPr lang="en-US" sz="2400" err="1"/>
                        <a:t>sem</a:t>
                      </a:r>
                      <a:endParaRPr lang="en-US" sz="2400"/>
                    </a:p>
                  </a:txBody>
                  <a:tcPr marL="91441" marR="91441" marT="45727" marB="45727"/>
                </a:tc>
                <a:tc>
                  <a:txBody>
                    <a:bodyPr/>
                    <a:lstStyle/>
                    <a:p>
                      <a:r>
                        <a:rPr lang="en-US" sz="2400"/>
                        <a:t>Standard error of mean</a:t>
                      </a:r>
                    </a:p>
                  </a:txBody>
                  <a:tcPr marL="91441" marR="91441" marT="45727" marB="45727"/>
                </a:tc>
                <a:extLst>
                  <a:ext uri="{0D108BD9-81ED-4DB2-BD59-A6C34878D82A}">
                    <a16:rowId xmlns:a16="http://schemas.microsoft.com/office/drawing/2014/main" val="10005"/>
                  </a:ext>
                </a:extLst>
              </a:tr>
              <a:tr h="532309">
                <a:tc>
                  <a:txBody>
                    <a:bodyPr/>
                    <a:lstStyle/>
                    <a:p>
                      <a:r>
                        <a:rPr lang="en-US" sz="2400"/>
                        <a:t>skew</a:t>
                      </a:r>
                    </a:p>
                  </a:txBody>
                  <a:tcPr marL="91441" marR="91441" marT="45727" marB="45727"/>
                </a:tc>
                <a:tc>
                  <a:txBody>
                    <a:bodyPr/>
                    <a:lstStyle/>
                    <a:p>
                      <a:r>
                        <a:rPr lang="en-US" sz="2400"/>
                        <a:t>Sample skewness</a:t>
                      </a:r>
                    </a:p>
                  </a:txBody>
                  <a:tcPr marL="91441" marR="91441" marT="45727" marB="45727"/>
                </a:tc>
                <a:extLst>
                  <a:ext uri="{0D108BD9-81ED-4DB2-BD59-A6C34878D82A}">
                    <a16:rowId xmlns:a16="http://schemas.microsoft.com/office/drawing/2014/main" val="10006"/>
                  </a:ext>
                </a:extLst>
              </a:tr>
              <a:tr h="532309">
                <a:tc>
                  <a:txBody>
                    <a:bodyPr/>
                    <a:lstStyle/>
                    <a:p>
                      <a:r>
                        <a:rPr lang="en-US" sz="2400" err="1"/>
                        <a:t>kurt</a:t>
                      </a:r>
                      <a:endParaRPr lang="en-US" sz="2400"/>
                    </a:p>
                  </a:txBody>
                  <a:tcPr marL="91441" marR="91441" marT="45727" marB="45727"/>
                </a:tc>
                <a:tc>
                  <a:txBody>
                    <a:bodyPr/>
                    <a:lstStyle/>
                    <a:p>
                      <a:r>
                        <a:rPr lang="en-US" sz="2400"/>
                        <a:t>kurtosis</a:t>
                      </a:r>
                    </a:p>
                  </a:txBody>
                  <a:tcPr marL="91441" marR="91441" marT="45727" marB="45727"/>
                </a:tc>
                <a:extLst>
                  <a:ext uri="{0D108BD9-81ED-4DB2-BD59-A6C34878D82A}">
                    <a16:rowId xmlns:a16="http://schemas.microsoft.com/office/drawing/2014/main" val="10007"/>
                  </a:ext>
                </a:extLst>
              </a:tr>
            </a:tbl>
          </a:graphicData>
        </a:graphic>
      </p:graphicFrame>
      <p:sp>
        <p:nvSpPr>
          <p:cNvPr id="3" name="Date Placeholder 2"/>
          <p:cNvSpPr>
            <a:spLocks noGrp="1"/>
          </p:cNvSpPr>
          <p:nvPr>
            <p:ph type="dt" sz="quarter" idx="10"/>
          </p:nvPr>
        </p:nvSpPr>
        <p:spPr/>
        <p:txBody>
          <a:bodyPr/>
          <a:lstStyle/>
          <a:p>
            <a:pPr>
              <a:defRPr/>
            </a:pPr>
            <a:fld id="{B7DAB578-CB34-5B4E-BC62-756436AB171E}" type="datetime1">
              <a:rPr lang="en-US" smtClean="0"/>
              <a:t>2/28/2025</a:t>
            </a:fld>
            <a:endParaRPr lang="en-US"/>
          </a:p>
        </p:txBody>
      </p:sp>
      <p:sp>
        <p:nvSpPr>
          <p:cNvPr id="5" name="Footer Placeholder 4"/>
          <p:cNvSpPr>
            <a:spLocks noGrp="1"/>
          </p:cNvSpPr>
          <p:nvPr>
            <p:ph type="ftr" sz="quarter" idx="11"/>
          </p:nvPr>
        </p:nvSpPr>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altLang="en-US" sz="3200" b="1">
                <a:latin typeface="+mn-lt"/>
              </a:rPr>
              <a:t>Basic Descriptive Statistics</a:t>
            </a:r>
            <a:endParaRPr lang="en-IN" sz="3200" b="1" kern="0">
              <a:solidFill>
                <a:prstClr val="black"/>
              </a:solidFill>
              <a:latin typeface="+mn-lt"/>
              <a:cs typeface="+mn-cs"/>
            </a:endParaRPr>
          </a:p>
        </p:txBody>
      </p:sp>
      <p:pic>
        <p:nvPicPr>
          <p:cNvPr id="77858"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B4F4A70E-23BB-5B47-B464-A4C828AEDD1A}" type="slidenum">
              <a:rPr lang="en-US">
                <a:solidFill>
                  <a:prstClr val="black">
                    <a:tint val="75000"/>
                  </a:prstClr>
                </a:solidFill>
                <a:latin typeface="Calibri" panose="020F0502020204030204"/>
                <a:cs typeface="+mn-cs"/>
              </a:rPr>
              <a:t>84</a:t>
            </a:fld>
            <a:endParaRPr lang="en-US">
              <a:solidFill>
                <a:prstClr val="black">
                  <a:tint val="75000"/>
                </a:prstClr>
              </a:solidFill>
              <a:latin typeface="Calibri" panose="020F0502020204030204"/>
              <a:cs typeface="+mn-cs"/>
            </a:endParaRPr>
          </a:p>
        </p:txBody>
      </p:sp>
      <p:sp>
        <p:nvSpPr>
          <p:cNvPr id="7" name="TextBox 6"/>
          <p:cNvSpPr txBox="1"/>
          <p:nvPr/>
        </p:nvSpPr>
        <p:spPr>
          <a:xfrm>
            <a:off x="990600" y="3994150"/>
            <a:ext cx="10418763" cy="461963"/>
          </a:xfrm>
          <a:prstGeom prst="rect">
            <a:avLst/>
          </a:prstGeom>
          <a:noFill/>
        </p:spPr>
        <p:txBody>
          <a:bodyPr>
            <a:spAutoFit/>
          </a:bodyPr>
          <a:lstStyle/>
          <a:p>
            <a:pPr eaLnBrk="1" fontAlgn="auto" hangingPunct="1">
              <a:spcBef>
                <a:spcPts val="0"/>
              </a:spcBef>
              <a:spcAft>
                <a:spcPts val="0"/>
              </a:spcAft>
              <a:defRPr/>
            </a:pPr>
            <a:r>
              <a:rPr lang="en-US" sz="2400">
                <a:solidFill>
                  <a:prstClr val="black"/>
                </a:solidFill>
                <a:latin typeface="Calibri" panose="020F0502020204030204"/>
                <a:cs typeface="+mn-cs"/>
              </a:rPr>
              <a:t>To show graphs within Python notebook include inline directive:</a:t>
            </a:r>
          </a:p>
        </p:txBody>
      </p:sp>
      <p:sp>
        <p:nvSpPr>
          <p:cNvPr id="5" name="TextBox 4"/>
          <p:cNvSpPr txBox="1"/>
          <p:nvPr/>
        </p:nvSpPr>
        <p:spPr>
          <a:xfrm>
            <a:off x="762000" y="4894263"/>
            <a:ext cx="10006013" cy="461962"/>
          </a:xfrm>
          <a:prstGeom prst="rect">
            <a:avLst/>
          </a:prstGeom>
          <a:noFill/>
          <a:ln>
            <a:noFill/>
          </a:ln>
        </p:spPr>
        <p:txBody>
          <a:bodyPr wrap="square">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r>
              <a:rPr lang="en-US" sz="2400">
                <a:solidFill>
                  <a:srgbClr val="4472C4">
                    <a:lumMod val="75000"/>
                  </a:srgbClr>
                </a:solidFill>
                <a:latin typeface="Courier New" panose="02070309020205020404" pitchFamily="49" charset="0"/>
                <a:cs typeface="Courier New" panose="02070309020205020404" pitchFamily="49" charset="0"/>
              </a:rPr>
              <a:t>In [ ]:</a:t>
            </a:r>
          </a:p>
        </p:txBody>
      </p:sp>
      <p:sp>
        <p:nvSpPr>
          <p:cNvPr id="6" name="TextBox 5"/>
          <p:cNvSpPr txBox="1"/>
          <p:nvPr/>
        </p:nvSpPr>
        <p:spPr>
          <a:xfrm>
            <a:off x="2514600" y="4894263"/>
            <a:ext cx="7543800" cy="461962"/>
          </a:xfrm>
          <a:prstGeom prst="rect">
            <a:avLst/>
          </a:prstGeom>
          <a:noFill/>
          <a:ln>
            <a:solidFill>
              <a:schemeClr val="bg2">
                <a:lumMod val="90000"/>
              </a:schemeClr>
            </a:solidFill>
          </a:ln>
        </p:spPr>
        <p:txBody>
          <a:bodyPr wrap="square">
            <a:spAutoFit/>
          </a:bodyPr>
          <a:lstStyle/>
          <a:p>
            <a:pPr eaLnBrk="1" fontAlgn="auto" hangingPunct="1">
              <a:spcBef>
                <a:spcPts val="0"/>
              </a:spcBef>
              <a:spcAft>
                <a:spcPts val="0"/>
              </a:spcAft>
              <a:defRPr/>
            </a:pPr>
            <a:r>
              <a:rPr lang="en-US" sz="2400">
                <a:solidFill>
                  <a:srgbClr val="7030A0"/>
                </a:solidFill>
                <a:latin typeface="Courier New" panose="02070309020205020404" pitchFamily="49" charset="0"/>
                <a:cs typeface="Courier New" panose="02070309020205020404" pitchFamily="49" charset="0"/>
              </a:rPr>
              <a:t>%</a:t>
            </a:r>
            <a:r>
              <a:rPr lang="en-US" sz="2400" err="1">
                <a:solidFill>
                  <a:srgbClr val="E7E6E6">
                    <a:lumMod val="25000"/>
                  </a:srgbClr>
                </a:solidFill>
                <a:latin typeface="Courier New" panose="02070309020205020404" pitchFamily="49" charset="0"/>
                <a:cs typeface="Courier New" panose="02070309020205020404" pitchFamily="49" charset="0"/>
              </a:rPr>
              <a:t>matplotlib</a:t>
            </a:r>
            <a:r>
              <a:rPr lang="en-US" sz="2400">
                <a:solidFill>
                  <a:srgbClr val="E7E6E6">
                    <a:lumMod val="25000"/>
                  </a:srgbClr>
                </a:solidFill>
                <a:latin typeface="Courier New" panose="02070309020205020404" pitchFamily="49" charset="0"/>
                <a:cs typeface="Courier New" panose="02070309020205020404" pitchFamily="49" charset="0"/>
              </a:rPr>
              <a:t> inline</a:t>
            </a:r>
            <a:endParaRPr lang="en-US" sz="2400">
              <a:solidFill>
                <a:prstClr val="black"/>
              </a:solidFill>
              <a:latin typeface="Courier New" panose="02070309020205020404" pitchFamily="49" charset="0"/>
              <a:cs typeface="Courier New" panose="02070309020205020404" pitchFamily="49" charset="0"/>
            </a:endParaRPr>
          </a:p>
        </p:txBody>
      </p:sp>
      <p:sp>
        <p:nvSpPr>
          <p:cNvPr id="9" name="TextBox 8"/>
          <p:cNvSpPr txBox="1"/>
          <p:nvPr/>
        </p:nvSpPr>
        <p:spPr>
          <a:xfrm>
            <a:off x="990600" y="1931988"/>
            <a:ext cx="11031538" cy="1497012"/>
          </a:xfrm>
          <a:prstGeom prst="rect">
            <a:avLst/>
          </a:prstGeom>
          <a:noFill/>
        </p:spPr>
        <p:txBody>
          <a:bodyPr>
            <a:spAutoFit/>
          </a:bodyPr>
          <a:lstStyle/>
          <a:p>
            <a:pPr eaLnBrk="1" fontAlgn="auto" hangingPunct="1">
              <a:spcBef>
                <a:spcPts val="0"/>
              </a:spcBef>
              <a:spcAft>
                <a:spcPts val="0"/>
              </a:spcAft>
              <a:defRPr/>
            </a:pPr>
            <a:r>
              <a:rPr lang="en-US" sz="2400" err="1">
                <a:solidFill>
                  <a:prstClr val="black"/>
                </a:solidFill>
                <a:latin typeface="Calibri" panose="020F0502020204030204"/>
                <a:cs typeface="+mn-cs"/>
              </a:rPr>
              <a:t>Seaborn</a:t>
            </a:r>
            <a:r>
              <a:rPr lang="en-US" sz="2400">
                <a:solidFill>
                  <a:prstClr val="black"/>
                </a:solidFill>
                <a:latin typeface="Calibri" panose="020F0502020204030204"/>
                <a:cs typeface="+mn-cs"/>
              </a:rPr>
              <a:t> package is built on </a:t>
            </a:r>
            <a:r>
              <a:rPr lang="en-US" sz="2400" err="1">
                <a:solidFill>
                  <a:prstClr val="black"/>
                </a:solidFill>
                <a:latin typeface="Calibri" panose="020F0502020204030204"/>
                <a:cs typeface="+mn-cs"/>
              </a:rPr>
              <a:t>matplotlib</a:t>
            </a:r>
            <a:r>
              <a:rPr lang="en-US" sz="2400">
                <a:solidFill>
                  <a:prstClr val="black"/>
                </a:solidFill>
                <a:latin typeface="Calibri" panose="020F0502020204030204"/>
                <a:cs typeface="+mn-cs"/>
              </a:rPr>
              <a:t> but provides high level interface for drawing attractive statistical graphics, similar to ggplot2 library in R. It specifically targets statistical data visualization</a:t>
            </a:r>
          </a:p>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0AE6842F-E130-0A4C-9DDD-C177EB9E1A69}" type="datetime1">
              <a:rPr lang="en-US" smtClean="0"/>
              <a:t>2/28/2025</a:t>
            </a:fld>
            <a:endParaRPr lang="en-US"/>
          </a:p>
        </p:txBody>
      </p:sp>
      <p:sp>
        <p:nvSpPr>
          <p:cNvPr id="8" name="Footer Placeholder 7"/>
          <p:cNvSpPr>
            <a:spLocks noGrp="1"/>
          </p:cNvSpPr>
          <p:nvPr>
            <p:ph type="ftr" sz="quarter" idx="11"/>
          </p:nvPr>
        </p:nvSpPr>
        <p:spPr>
          <a:xfrm>
            <a:off x="2971800" y="6356350"/>
            <a:ext cx="6858000" cy="365125"/>
          </a:xfrm>
        </p:spPr>
        <p:txBody>
          <a:bodyPr/>
          <a:lstStyle/>
          <a:p>
            <a:pPr>
              <a:defRPr/>
            </a:pPr>
            <a:r>
              <a:rPr lang="en-US"/>
              <a:t>Mr. Raj u  UNIT-2 ACSAI0617 Programming For Data Analytics</a:t>
            </a:r>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altLang="en-US" sz="3200" b="1">
                <a:latin typeface="+mn-lt"/>
              </a:rPr>
              <a:t>Graphics to explore the data</a:t>
            </a:r>
            <a:endParaRPr lang="en-IN" sz="3200" b="1" kern="0">
              <a:solidFill>
                <a:prstClr val="black"/>
              </a:solidFill>
              <a:latin typeface="+mn-lt"/>
              <a:cs typeface="+mn-cs"/>
            </a:endParaRPr>
          </a:p>
        </p:txBody>
      </p:sp>
      <p:pic>
        <p:nvPicPr>
          <p:cNvPr id="78858"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8F64D747-D9BC-B34C-A583-46B8CDA92BE4}" type="slidenum">
              <a:rPr lang="en-US">
                <a:solidFill>
                  <a:prstClr val="black">
                    <a:tint val="75000"/>
                  </a:prstClr>
                </a:solidFill>
                <a:latin typeface="Calibri" panose="020F0502020204030204"/>
                <a:cs typeface="+mn-cs"/>
              </a:rPr>
              <a:t>85</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graphicFrame>
        <p:nvGraphicFramePr>
          <p:cNvPr id="8" name="Table 7"/>
          <p:cNvGraphicFramePr>
            <a:graphicFrameLocks noGrp="1"/>
          </p:cNvGraphicFramePr>
          <p:nvPr/>
        </p:nvGraphicFramePr>
        <p:xfrm>
          <a:off x="990600" y="1066800"/>
          <a:ext cx="9982200" cy="5127626"/>
        </p:xfrm>
        <a:graphic>
          <a:graphicData uri="http://schemas.openxmlformats.org/drawingml/2006/table">
            <a:tbl>
              <a:tblPr firstRow="1" bandRow="1">
                <a:tableStyleId>{B301B821-A1FF-4177-AEE7-76D212191A09}</a:tableStyleId>
              </a:tblPr>
              <a:tblGrid>
                <a:gridCol w="2009411">
                  <a:extLst>
                    <a:ext uri="{9D8B030D-6E8A-4147-A177-3AD203B41FA5}">
                      <a16:colId xmlns:a16="http://schemas.microsoft.com/office/drawing/2014/main" val="20000"/>
                    </a:ext>
                  </a:extLst>
                </a:gridCol>
                <a:gridCol w="7972789">
                  <a:extLst>
                    <a:ext uri="{9D8B030D-6E8A-4147-A177-3AD203B41FA5}">
                      <a16:colId xmlns:a16="http://schemas.microsoft.com/office/drawing/2014/main" val="20001"/>
                    </a:ext>
                  </a:extLst>
                </a:gridCol>
              </a:tblGrid>
              <a:tr h="48847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0"/>
                        <a:t>Functions</a:t>
                      </a:r>
                    </a:p>
                  </a:txBody>
                  <a:tcPr marL="91434" marR="91434" marT="45724" marB="45724"/>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0"/>
                        <a:t>Description</a:t>
                      </a:r>
                    </a:p>
                  </a:txBody>
                  <a:tcPr marL="91434" marR="91434" marT="45724" marB="45724"/>
                </a:tc>
                <a:extLst>
                  <a:ext uri="{0D108BD9-81ED-4DB2-BD59-A6C34878D82A}">
                    <a16:rowId xmlns:a16="http://schemas.microsoft.com/office/drawing/2014/main" val="10000"/>
                  </a:ext>
                </a:extLst>
              </a:tr>
              <a:tr h="473384">
                <a:tc>
                  <a:txBody>
                    <a:bodyPr/>
                    <a:lstStyle/>
                    <a:p>
                      <a:r>
                        <a:rPr lang="en-US" sz="2400" b="0" err="1"/>
                        <a:t>distplot</a:t>
                      </a:r>
                      <a:endParaRPr lang="en-US" sz="2400" b="0"/>
                    </a:p>
                  </a:txBody>
                  <a:tcPr marL="91434" marR="91434" marT="45724" marB="45724"/>
                </a:tc>
                <a:tc>
                  <a:txBody>
                    <a:bodyPr/>
                    <a:lstStyle/>
                    <a:p>
                      <a:r>
                        <a:rPr lang="en-US" sz="2400" b="0"/>
                        <a:t>histogram</a:t>
                      </a:r>
                    </a:p>
                  </a:txBody>
                  <a:tcPr marL="91434" marR="91434" marT="45724" marB="45724"/>
                </a:tc>
                <a:extLst>
                  <a:ext uri="{0D108BD9-81ED-4DB2-BD59-A6C34878D82A}">
                    <a16:rowId xmlns:a16="http://schemas.microsoft.com/office/drawing/2014/main" val="10001"/>
                  </a:ext>
                </a:extLst>
              </a:tr>
              <a:tr h="473384">
                <a:tc>
                  <a:txBody>
                    <a:bodyPr/>
                    <a:lstStyle/>
                    <a:p>
                      <a:r>
                        <a:rPr lang="en-US" sz="2400" b="0" err="1"/>
                        <a:t>barplot</a:t>
                      </a:r>
                      <a:endParaRPr lang="en-US" sz="2400" b="0"/>
                    </a:p>
                  </a:txBody>
                  <a:tcPr marL="91434" marR="91434" marT="45724" marB="45724"/>
                </a:tc>
                <a:tc>
                  <a:txBody>
                    <a:bodyPr/>
                    <a:lstStyle/>
                    <a:p>
                      <a:r>
                        <a:rPr lang="en-US" sz="2400" b="0" i="0" kern="1200">
                          <a:solidFill>
                            <a:schemeClr val="dk1"/>
                          </a:solidFill>
                          <a:effectLst/>
                          <a:latin typeface="+mn-lt"/>
                          <a:ea typeface="+mn-ea"/>
                          <a:cs typeface="+mn-cs"/>
                        </a:rPr>
                        <a:t>estimate of central tendency for a numeric variable</a:t>
                      </a:r>
                      <a:endParaRPr lang="en-US" sz="2400" b="0"/>
                    </a:p>
                  </a:txBody>
                  <a:tcPr marL="91434" marR="91434" marT="45724" marB="45724"/>
                </a:tc>
                <a:extLst>
                  <a:ext uri="{0D108BD9-81ED-4DB2-BD59-A6C34878D82A}">
                    <a16:rowId xmlns:a16="http://schemas.microsoft.com/office/drawing/2014/main" val="10002"/>
                  </a:ext>
                </a:extLst>
              </a:tr>
              <a:tr h="852084">
                <a:tc>
                  <a:txBody>
                    <a:bodyPr/>
                    <a:lstStyle/>
                    <a:p>
                      <a:r>
                        <a:rPr lang="en-US" sz="2400" b="0" err="1"/>
                        <a:t>violinplot</a:t>
                      </a:r>
                      <a:endParaRPr lang="en-US" sz="2400" b="0"/>
                    </a:p>
                  </a:txBody>
                  <a:tcPr marL="91434" marR="91434" marT="45724" marB="45724"/>
                </a:tc>
                <a:tc>
                  <a:txBody>
                    <a:bodyPr/>
                    <a:lstStyle/>
                    <a:p>
                      <a:r>
                        <a:rPr lang="en-US" sz="2400" b="0" i="0" kern="1200">
                          <a:solidFill>
                            <a:schemeClr val="dk1"/>
                          </a:solidFill>
                          <a:effectLst/>
                          <a:latin typeface="+mn-lt"/>
                          <a:ea typeface="+mn-ea"/>
                          <a:cs typeface="+mn-cs"/>
                        </a:rPr>
                        <a:t> similar to boxplot, also shows the probability density of the data</a:t>
                      </a:r>
                      <a:endParaRPr lang="en-US" sz="2400" b="0"/>
                    </a:p>
                  </a:txBody>
                  <a:tcPr marL="91434" marR="91434" marT="45724" marB="45724"/>
                </a:tc>
                <a:extLst>
                  <a:ext uri="{0D108BD9-81ED-4DB2-BD59-A6C34878D82A}">
                    <a16:rowId xmlns:a16="http://schemas.microsoft.com/office/drawing/2014/main" val="10003"/>
                  </a:ext>
                </a:extLst>
              </a:tr>
              <a:tr h="473384">
                <a:tc>
                  <a:txBody>
                    <a:bodyPr/>
                    <a:lstStyle/>
                    <a:p>
                      <a:r>
                        <a:rPr lang="en-US" sz="2400" b="0" err="1"/>
                        <a:t>jointplot</a:t>
                      </a:r>
                      <a:endParaRPr lang="en-US" sz="2400" b="0"/>
                    </a:p>
                  </a:txBody>
                  <a:tcPr marL="91434" marR="91434" marT="45724" marB="45724"/>
                </a:tc>
                <a:tc>
                  <a:txBody>
                    <a:bodyPr/>
                    <a:lstStyle/>
                    <a:p>
                      <a:r>
                        <a:rPr lang="en-US" sz="2400" b="0"/>
                        <a:t>Scatterplot</a:t>
                      </a:r>
                    </a:p>
                  </a:txBody>
                  <a:tcPr marL="91434" marR="91434" marT="45724" marB="45724"/>
                </a:tc>
                <a:extLst>
                  <a:ext uri="{0D108BD9-81ED-4DB2-BD59-A6C34878D82A}">
                    <a16:rowId xmlns:a16="http://schemas.microsoft.com/office/drawing/2014/main" val="10004"/>
                  </a:ext>
                </a:extLst>
              </a:tr>
              <a:tr h="473384">
                <a:tc>
                  <a:txBody>
                    <a:bodyPr/>
                    <a:lstStyle/>
                    <a:p>
                      <a:r>
                        <a:rPr lang="en-US" sz="2400" b="0" err="1"/>
                        <a:t>regplot</a:t>
                      </a:r>
                      <a:endParaRPr lang="en-US" sz="2400" b="0"/>
                    </a:p>
                  </a:txBody>
                  <a:tcPr marL="91434" marR="91434" marT="45724" marB="45724"/>
                </a:tc>
                <a:tc>
                  <a:txBody>
                    <a:bodyPr/>
                    <a:lstStyle/>
                    <a:p>
                      <a:r>
                        <a:rPr lang="en-US" sz="2400" b="0"/>
                        <a:t>Regression plot</a:t>
                      </a:r>
                    </a:p>
                  </a:txBody>
                  <a:tcPr marL="91434" marR="91434" marT="45724" marB="45724"/>
                </a:tc>
                <a:extLst>
                  <a:ext uri="{0D108BD9-81ED-4DB2-BD59-A6C34878D82A}">
                    <a16:rowId xmlns:a16="http://schemas.microsoft.com/office/drawing/2014/main" val="10005"/>
                  </a:ext>
                </a:extLst>
              </a:tr>
              <a:tr h="473384">
                <a:tc>
                  <a:txBody>
                    <a:bodyPr/>
                    <a:lstStyle/>
                    <a:p>
                      <a:r>
                        <a:rPr lang="en-US" sz="2400" b="0" err="1"/>
                        <a:t>pairplot</a:t>
                      </a:r>
                      <a:endParaRPr lang="en-US" sz="2400" b="0"/>
                    </a:p>
                  </a:txBody>
                  <a:tcPr marL="91434" marR="91434" marT="45724" marB="45724"/>
                </a:tc>
                <a:tc>
                  <a:txBody>
                    <a:bodyPr/>
                    <a:lstStyle/>
                    <a:p>
                      <a:r>
                        <a:rPr lang="en-US" sz="2400" b="0" err="1"/>
                        <a:t>Pairplot</a:t>
                      </a:r>
                      <a:endParaRPr lang="en-US" sz="2400" b="0"/>
                    </a:p>
                  </a:txBody>
                  <a:tcPr marL="91434" marR="91434" marT="45724" marB="45724"/>
                </a:tc>
                <a:extLst>
                  <a:ext uri="{0D108BD9-81ED-4DB2-BD59-A6C34878D82A}">
                    <a16:rowId xmlns:a16="http://schemas.microsoft.com/office/drawing/2014/main" val="10006"/>
                  </a:ext>
                </a:extLst>
              </a:tr>
              <a:tr h="473384">
                <a:tc>
                  <a:txBody>
                    <a:bodyPr/>
                    <a:lstStyle/>
                    <a:p>
                      <a:r>
                        <a:rPr lang="en-US" sz="2400" b="0"/>
                        <a:t>boxplot</a:t>
                      </a:r>
                    </a:p>
                  </a:txBody>
                  <a:tcPr marL="91434" marR="91434" marT="45724" marB="45724"/>
                </a:tc>
                <a:tc>
                  <a:txBody>
                    <a:bodyPr/>
                    <a:lstStyle/>
                    <a:p>
                      <a:r>
                        <a:rPr lang="en-US" sz="2400" b="0"/>
                        <a:t>boxplot</a:t>
                      </a:r>
                    </a:p>
                  </a:txBody>
                  <a:tcPr marL="91434" marR="91434" marT="45724" marB="45724"/>
                </a:tc>
                <a:extLst>
                  <a:ext uri="{0D108BD9-81ED-4DB2-BD59-A6C34878D82A}">
                    <a16:rowId xmlns:a16="http://schemas.microsoft.com/office/drawing/2014/main" val="10007"/>
                  </a:ext>
                </a:extLst>
              </a:tr>
              <a:tr h="473384">
                <a:tc>
                  <a:txBody>
                    <a:bodyPr/>
                    <a:lstStyle/>
                    <a:p>
                      <a:r>
                        <a:rPr lang="en-US" sz="2400" b="0" err="1"/>
                        <a:t>swarmplot</a:t>
                      </a:r>
                      <a:endParaRPr lang="en-US" sz="2400" b="0"/>
                    </a:p>
                  </a:txBody>
                  <a:tcPr marL="91434" marR="91434" marT="45724" marB="45724"/>
                </a:tc>
                <a:tc>
                  <a:txBody>
                    <a:bodyPr/>
                    <a:lstStyle/>
                    <a:p>
                      <a:r>
                        <a:rPr lang="en-US" sz="2400" b="0"/>
                        <a:t>categorical scatterplot</a:t>
                      </a:r>
                    </a:p>
                  </a:txBody>
                  <a:tcPr marL="91434" marR="91434" marT="45724" marB="45724"/>
                </a:tc>
                <a:extLst>
                  <a:ext uri="{0D108BD9-81ED-4DB2-BD59-A6C34878D82A}">
                    <a16:rowId xmlns:a16="http://schemas.microsoft.com/office/drawing/2014/main" val="10008"/>
                  </a:ext>
                </a:extLst>
              </a:tr>
              <a:tr h="473384">
                <a:tc>
                  <a:txBody>
                    <a:bodyPr/>
                    <a:lstStyle/>
                    <a:p>
                      <a:r>
                        <a:rPr lang="en-US" sz="2400" b="0" err="1"/>
                        <a:t>factorplot</a:t>
                      </a:r>
                      <a:endParaRPr lang="en-US" sz="2400" b="0"/>
                    </a:p>
                  </a:txBody>
                  <a:tcPr marL="91434" marR="91434" marT="45724" marB="45724"/>
                </a:tc>
                <a:tc>
                  <a:txBody>
                    <a:bodyPr/>
                    <a:lstStyle/>
                    <a:p>
                      <a:r>
                        <a:rPr lang="en-US" sz="2400" b="0"/>
                        <a:t>General categorical plot</a:t>
                      </a:r>
                    </a:p>
                  </a:txBody>
                  <a:tcPr marL="91434" marR="91434" marT="45724" marB="45724"/>
                </a:tc>
                <a:extLst>
                  <a:ext uri="{0D108BD9-81ED-4DB2-BD59-A6C34878D82A}">
                    <a16:rowId xmlns:a16="http://schemas.microsoft.com/office/drawing/2014/main" val="10009"/>
                  </a:ext>
                </a:extLst>
              </a:tr>
            </a:tbl>
          </a:graphicData>
        </a:graphic>
      </p:graphicFrame>
      <p:sp>
        <p:nvSpPr>
          <p:cNvPr id="3" name="Date Placeholder 2"/>
          <p:cNvSpPr>
            <a:spLocks noGrp="1"/>
          </p:cNvSpPr>
          <p:nvPr>
            <p:ph type="dt" sz="quarter" idx="10"/>
          </p:nvPr>
        </p:nvSpPr>
        <p:spPr/>
        <p:txBody>
          <a:bodyPr/>
          <a:lstStyle/>
          <a:p>
            <a:pPr>
              <a:defRPr/>
            </a:pPr>
            <a:fld id="{E4A5721C-C8D7-5A47-A6D9-8DE66D7AD602}" type="datetime1">
              <a:rPr lang="en-US" smtClean="0"/>
              <a:t>2/28/2025</a:t>
            </a:fld>
            <a:endParaRPr lang="en-US"/>
          </a:p>
        </p:txBody>
      </p:sp>
      <p:sp>
        <p:nvSpPr>
          <p:cNvPr id="5" name="Footer Placeholder 4"/>
          <p:cNvSpPr>
            <a:spLocks noGrp="1"/>
          </p:cNvSpPr>
          <p:nvPr>
            <p:ph type="ftr" sz="quarter" idx="11"/>
          </p:nvPr>
        </p:nvSpPr>
        <p:spPr>
          <a:xfrm>
            <a:off x="2819400" y="6356350"/>
            <a:ext cx="73152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0"/>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altLang="en-US" sz="3200" b="1">
                <a:latin typeface="+mn-lt"/>
              </a:rPr>
              <a:t>Graphics</a:t>
            </a:r>
            <a:endParaRPr lang="en-IN" sz="3200" b="1" kern="0">
              <a:solidFill>
                <a:prstClr val="black"/>
              </a:solidFill>
              <a:latin typeface="+mn-lt"/>
              <a:cs typeface="+mn-cs"/>
            </a:endParaRPr>
          </a:p>
        </p:txBody>
      </p:sp>
      <p:pic>
        <p:nvPicPr>
          <p:cNvPr id="79913"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86</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1295400" y="990600"/>
            <a:ext cx="9753600" cy="5078313"/>
          </a:xfrm>
          <a:prstGeom prst="rect">
            <a:avLst/>
          </a:prstGeom>
          <a:noFill/>
        </p:spPr>
        <p:txBody>
          <a:bodyPr wrap="square">
            <a:spAutoFit/>
          </a:bodyPr>
          <a:lstStyle/>
          <a:p>
            <a:pPr eaLnBrk="1" fontAlgn="auto" hangingPunct="1">
              <a:spcBef>
                <a:spcPts val="0"/>
              </a:spcBef>
              <a:spcAft>
                <a:spcPts val="0"/>
              </a:spcAft>
              <a:defRPr/>
            </a:pPr>
            <a:r>
              <a:rPr lang="en-US" err="1">
                <a:solidFill>
                  <a:prstClr val="black"/>
                </a:solidFill>
                <a:latin typeface="Calibri" panose="020F0502020204030204"/>
                <a:cs typeface="+mn-cs"/>
              </a:rPr>
              <a:t>statsmodel</a:t>
            </a:r>
            <a:r>
              <a:rPr lang="en-US">
                <a:solidFill>
                  <a:prstClr val="black"/>
                </a:solidFill>
                <a:latin typeface="Calibri" panose="020F0502020204030204"/>
                <a:cs typeface="+mn-cs"/>
              </a:rPr>
              <a:t> and </a:t>
            </a:r>
            <a:r>
              <a:rPr lang="en-US" err="1">
                <a:solidFill>
                  <a:prstClr val="black"/>
                </a:solidFill>
                <a:latin typeface="Calibri" panose="020F0502020204030204"/>
                <a:cs typeface="+mn-cs"/>
              </a:rPr>
              <a:t>scikit</a:t>
            </a:r>
            <a:r>
              <a:rPr lang="en-US">
                <a:solidFill>
                  <a:prstClr val="black"/>
                </a:solidFill>
                <a:latin typeface="Calibri" panose="020F0502020204030204"/>
                <a:cs typeface="+mn-cs"/>
              </a:rPr>
              <a:t>-learn - both have a number of function for statistical analysis</a:t>
            </a:r>
          </a:p>
          <a:p>
            <a:pPr eaLnBrk="1" fontAlgn="auto" hangingPunct="1">
              <a:spcBef>
                <a:spcPts val="0"/>
              </a:spcBef>
              <a:spcAft>
                <a:spcPts val="0"/>
              </a:spcAft>
              <a:defRPr/>
            </a:pPr>
            <a:endParaRPr lang="en-US">
              <a:solidFill>
                <a:prstClr val="black"/>
              </a:solidFill>
              <a:latin typeface="Calibri" panose="020F0502020204030204"/>
              <a:cs typeface="+mn-cs"/>
            </a:endParaRPr>
          </a:p>
          <a:p>
            <a:pPr eaLnBrk="1" fontAlgn="auto" hangingPunct="1">
              <a:spcBef>
                <a:spcPts val="0"/>
              </a:spcBef>
              <a:spcAft>
                <a:spcPts val="0"/>
              </a:spcAft>
              <a:defRPr/>
            </a:pPr>
            <a:r>
              <a:rPr lang="en-US">
                <a:solidFill>
                  <a:prstClr val="black"/>
                </a:solidFill>
                <a:latin typeface="Calibri" panose="020F0502020204030204"/>
                <a:cs typeface="+mn-cs"/>
              </a:rPr>
              <a:t>The first one is mostly used for regular analysis using R style formulas, while   </a:t>
            </a:r>
            <a:r>
              <a:rPr lang="en-US" err="1">
                <a:solidFill>
                  <a:prstClr val="black"/>
                </a:solidFill>
                <a:latin typeface="Calibri" panose="020F0502020204030204"/>
                <a:cs typeface="+mn-cs"/>
              </a:rPr>
              <a:t>scikit</a:t>
            </a:r>
            <a:r>
              <a:rPr lang="en-US">
                <a:solidFill>
                  <a:prstClr val="black"/>
                </a:solidFill>
                <a:latin typeface="Calibri" panose="020F0502020204030204"/>
                <a:cs typeface="+mn-cs"/>
              </a:rPr>
              <a:t>-learn is more tailored for Machine Learning.</a:t>
            </a:r>
          </a:p>
          <a:p>
            <a:pPr eaLnBrk="1" fontAlgn="auto" hangingPunct="1">
              <a:spcBef>
                <a:spcPts val="0"/>
              </a:spcBef>
              <a:spcAft>
                <a:spcPts val="0"/>
              </a:spcAft>
              <a:defRPr/>
            </a:pPr>
            <a:endParaRPr lang="en-US">
              <a:solidFill>
                <a:prstClr val="black"/>
              </a:solidFill>
              <a:latin typeface="Calibri" panose="020F0502020204030204"/>
              <a:cs typeface="+mn-cs"/>
            </a:endParaRPr>
          </a:p>
          <a:p>
            <a:pPr eaLnBrk="1" fontAlgn="auto" hangingPunct="1">
              <a:spcBef>
                <a:spcPts val="0"/>
              </a:spcBef>
              <a:spcAft>
                <a:spcPts val="0"/>
              </a:spcAft>
              <a:defRPr/>
            </a:pPr>
            <a:r>
              <a:rPr lang="en-US" err="1">
                <a:solidFill>
                  <a:prstClr val="black"/>
                </a:solidFill>
                <a:latin typeface="Calibri" panose="020F0502020204030204"/>
                <a:cs typeface="+mn-cs"/>
              </a:rPr>
              <a:t>statsmodels</a:t>
            </a:r>
            <a:r>
              <a:rPr lang="en-US">
                <a:solidFill>
                  <a:prstClr val="black"/>
                </a:solidFill>
                <a:latin typeface="Calibri" panose="020F0502020204030204"/>
                <a:cs typeface="+mn-cs"/>
              </a:rPr>
              <a:t>: </a:t>
            </a: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linear regressions</a:t>
            </a: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ANOVA tests</a:t>
            </a: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hypothesis </a:t>
            </a:r>
            <a:r>
              <a:rPr lang="en-US" err="1">
                <a:solidFill>
                  <a:prstClr val="black"/>
                </a:solidFill>
                <a:latin typeface="Calibri" panose="020F0502020204030204"/>
                <a:cs typeface="+mn-cs"/>
              </a:rPr>
              <a:t>testings</a:t>
            </a:r>
            <a:endParaRPr lang="en-US">
              <a:solidFill>
                <a:prstClr val="black"/>
              </a:solidFill>
              <a:latin typeface="Calibri" panose="020F0502020204030204"/>
              <a:cs typeface="+mn-cs"/>
            </a:endParaRP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many more ...</a:t>
            </a:r>
          </a:p>
          <a:p>
            <a:pPr marL="285750" indent="-285750" eaLnBrk="1" fontAlgn="auto" hangingPunct="1">
              <a:spcBef>
                <a:spcPts val="0"/>
              </a:spcBef>
              <a:spcAft>
                <a:spcPts val="0"/>
              </a:spcAft>
              <a:buFont typeface="Arial" panose="020B0604020202020204" pitchFamily="34" charset="0"/>
              <a:buChar char="•"/>
              <a:defRPr/>
            </a:pPr>
            <a:endParaRPr lang="en-US">
              <a:solidFill>
                <a:prstClr val="black"/>
              </a:solidFill>
              <a:latin typeface="Calibri" panose="020F0502020204030204"/>
              <a:cs typeface="+mn-cs"/>
            </a:endParaRPr>
          </a:p>
          <a:p>
            <a:pPr eaLnBrk="1" fontAlgn="auto" hangingPunct="1">
              <a:spcBef>
                <a:spcPts val="0"/>
              </a:spcBef>
              <a:spcAft>
                <a:spcPts val="0"/>
              </a:spcAft>
              <a:defRPr/>
            </a:pPr>
            <a:r>
              <a:rPr lang="en-US" err="1">
                <a:solidFill>
                  <a:prstClr val="black"/>
                </a:solidFill>
                <a:latin typeface="Calibri" panose="020F0502020204030204"/>
                <a:cs typeface="+mn-cs"/>
              </a:rPr>
              <a:t>scikit</a:t>
            </a:r>
            <a:r>
              <a:rPr lang="en-US">
                <a:solidFill>
                  <a:prstClr val="black"/>
                </a:solidFill>
                <a:latin typeface="Calibri" panose="020F0502020204030204"/>
                <a:cs typeface="+mn-cs"/>
              </a:rPr>
              <a:t>-learn:</a:t>
            </a:r>
          </a:p>
          <a:p>
            <a:pPr marL="742950" lvl="1" indent="-285750" eaLnBrk="1" fontAlgn="auto" hangingPunct="1">
              <a:spcBef>
                <a:spcPts val="0"/>
              </a:spcBef>
              <a:spcAft>
                <a:spcPts val="0"/>
              </a:spcAft>
              <a:buFont typeface="Arial" panose="020B0604020202020204" pitchFamily="34" charset="0"/>
              <a:buChar char="•"/>
              <a:defRPr/>
            </a:pPr>
            <a:r>
              <a:rPr lang="en-US" err="1">
                <a:solidFill>
                  <a:prstClr val="black"/>
                </a:solidFill>
                <a:latin typeface="Calibri" panose="020F0502020204030204"/>
                <a:cs typeface="+mn-cs"/>
              </a:rPr>
              <a:t>kmeans</a:t>
            </a:r>
            <a:endParaRPr lang="en-US">
              <a:solidFill>
                <a:prstClr val="black"/>
              </a:solidFill>
              <a:latin typeface="Calibri" panose="020F0502020204030204"/>
              <a:cs typeface="+mn-cs"/>
            </a:endParaRP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support vector machines</a:t>
            </a: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random forests</a:t>
            </a:r>
          </a:p>
          <a:p>
            <a:pPr marL="742950" lvl="1" indent="-285750" eaLnBrk="1" fontAlgn="auto" hangingPunct="1">
              <a:spcBef>
                <a:spcPts val="0"/>
              </a:spcBef>
              <a:spcAft>
                <a:spcPts val="0"/>
              </a:spcAft>
              <a:buFont typeface="Arial" panose="020B0604020202020204" pitchFamily="34" charset="0"/>
              <a:buChar char="•"/>
              <a:defRPr/>
            </a:pPr>
            <a:r>
              <a:rPr lang="en-US">
                <a:solidFill>
                  <a:prstClr val="black"/>
                </a:solidFill>
                <a:latin typeface="Calibri" panose="020F0502020204030204"/>
                <a:cs typeface="+mn-cs"/>
              </a:rPr>
              <a:t>many more ...</a:t>
            </a:r>
          </a:p>
          <a:p>
            <a:pPr marL="285750" indent="-285750" eaLnBrk="1" fontAlgn="auto" hangingPunct="1">
              <a:spcBef>
                <a:spcPts val="0"/>
              </a:spcBef>
              <a:spcAft>
                <a:spcPts val="0"/>
              </a:spcAft>
              <a:buFont typeface="Arial" panose="020B0604020202020204" pitchFamily="34" charset="0"/>
              <a:buChar char="•"/>
              <a:defRPr/>
            </a:pPr>
            <a:endParaRPr lang="en-US">
              <a:solidFill>
                <a:prstClr val="black"/>
              </a:solidFill>
              <a:latin typeface="Calibri" panose="020F0502020204030204"/>
              <a:cs typeface="+mn-cs"/>
            </a:endParaRPr>
          </a:p>
          <a:p>
            <a:pPr eaLnBrk="1" fontAlgn="auto" hangingPunct="1">
              <a:spcBef>
                <a:spcPts val="0"/>
              </a:spcBef>
              <a:spcAft>
                <a:spcPts val="0"/>
              </a:spcAft>
              <a:defRPr/>
            </a:pPr>
            <a:r>
              <a:rPr lang="en-US">
                <a:solidFill>
                  <a:prstClr val="black"/>
                </a:solidFill>
                <a:latin typeface="Calibri" panose="020F0502020204030204"/>
                <a:cs typeface="+mn-cs"/>
              </a:rPr>
              <a:t>See examples in the Tutorial Notebook</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3276600" y="6356350"/>
            <a:ext cx="70104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altLang="en-US" sz="3200" b="1">
                <a:latin typeface="+mn-lt"/>
              </a:rPr>
              <a:t>Basic statistical Analysis</a:t>
            </a:r>
            <a:endParaRPr lang="en-IN" sz="3200" b="1" kern="0">
              <a:solidFill>
                <a:prstClr val="black"/>
              </a:solidFill>
              <a:latin typeface="+mn-lt"/>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87</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675701" y="890499"/>
            <a:ext cx="11059100" cy="5539978"/>
          </a:xfrm>
          <a:prstGeom prst="rect">
            <a:avLst/>
          </a:prstGeom>
          <a:noFill/>
        </p:spPr>
        <p:txBody>
          <a:bodyPr wrap="square">
            <a:spAutoFit/>
          </a:bodyPr>
          <a:lstStyle/>
          <a:p>
            <a:pPr algn="just" fontAlgn="base"/>
            <a:r>
              <a:rPr lang="en-US" sz="2400" b="1" i="0">
                <a:effectLst/>
                <a:latin typeface="+mn-lt"/>
              </a:rPr>
              <a:t>Exploratory Data Analysis or EDA</a:t>
            </a:r>
            <a:r>
              <a:rPr lang="en-US" sz="2400" b="0" i="0">
                <a:effectLst/>
                <a:latin typeface="+mn-lt"/>
              </a:rPr>
              <a:t> is a statistical approach or technique for analyzing data sets in order </a:t>
            </a:r>
            <a:r>
              <a:rPr lang="en-US" sz="2400" b="0" i="0" err="1">
                <a:effectLst/>
                <a:latin typeface="+mn-lt"/>
              </a:rPr>
              <a:t>to</a:t>
            </a:r>
            <a:r>
              <a:rPr lang="en-US" sz="2400" b="1" i="0" err="1">
                <a:effectLst/>
                <a:latin typeface="+mn-lt"/>
              </a:rPr>
              <a:t>Exploratory</a:t>
            </a:r>
            <a:r>
              <a:rPr lang="en-US" sz="2400" b="1" i="0">
                <a:effectLst/>
                <a:latin typeface="+mn-lt"/>
              </a:rPr>
              <a:t> Data Analysis or EDA</a:t>
            </a:r>
            <a:r>
              <a:rPr lang="en-US" sz="2400" b="0" i="0">
                <a:effectLst/>
                <a:latin typeface="+mn-lt"/>
              </a:rPr>
              <a:t> is a statistical approach or technique for analyzing data sets in order to summarize their important and main characteristics generally by using some visual aids. The EDA approach can be used to gather knowledge about the following aspects of data:</a:t>
            </a:r>
          </a:p>
          <a:p>
            <a:pPr algn="just" fontAlgn="base">
              <a:buFont typeface="Arial" panose="020B0604020202020204" pitchFamily="34" charset="0"/>
              <a:buChar char="•"/>
            </a:pPr>
            <a:r>
              <a:rPr lang="en-US" sz="2400" b="0" i="0">
                <a:effectLst/>
                <a:latin typeface="+mn-lt"/>
              </a:rPr>
              <a:t>Main characteristics or features of the data.</a:t>
            </a:r>
          </a:p>
          <a:p>
            <a:pPr algn="just" fontAlgn="base">
              <a:buFont typeface="Arial" panose="020B0604020202020204" pitchFamily="34" charset="0"/>
              <a:buChar char="•"/>
            </a:pPr>
            <a:r>
              <a:rPr lang="en-US" sz="2400" b="0" i="0">
                <a:effectLst/>
                <a:latin typeface="+mn-lt"/>
              </a:rPr>
              <a:t>The variables and their relationships.</a:t>
            </a:r>
          </a:p>
          <a:p>
            <a:pPr algn="just" fontAlgn="base">
              <a:buFont typeface="Arial" panose="020B0604020202020204" pitchFamily="34" charset="0"/>
              <a:buChar char="•"/>
            </a:pPr>
            <a:r>
              <a:rPr lang="en-US" sz="2400" b="0" i="0">
                <a:effectLst/>
                <a:latin typeface="+mn-lt"/>
              </a:rPr>
              <a:t>Finding out the important variables that can be used in our problem.</a:t>
            </a:r>
          </a:p>
          <a:p>
            <a:pPr algn="just" fontAlgn="base"/>
            <a:r>
              <a:rPr lang="en-US" sz="2400" b="0" i="0">
                <a:effectLst/>
                <a:latin typeface="+mn-lt"/>
              </a:rPr>
              <a:t> summarize their important and main characteristics generally by using some visual aids. The EDA approach can be used to gather knowledge about the following aspects of data:</a:t>
            </a:r>
          </a:p>
          <a:p>
            <a:pPr algn="just" fontAlgn="base">
              <a:buFont typeface="Arial" panose="020B0604020202020204" pitchFamily="34" charset="0"/>
              <a:buChar char="•"/>
            </a:pPr>
            <a:r>
              <a:rPr lang="en-US" sz="2400" b="0" i="0">
                <a:effectLst/>
                <a:latin typeface="+mn-lt"/>
              </a:rPr>
              <a:t>Main characteristics or features </a:t>
            </a:r>
            <a:r>
              <a:rPr lang="en-US" sz="2400" b="0" i="0">
                <a:solidFill>
                  <a:srgbClr val="FFFFFF"/>
                </a:solidFill>
                <a:effectLst/>
                <a:latin typeface="+mn-lt"/>
              </a:rPr>
              <a:t>of the data.</a:t>
            </a:r>
          </a:p>
          <a:p>
            <a:pPr algn="l" fontAlgn="base">
              <a:buFont typeface="Arial" panose="020B0604020202020204" pitchFamily="34" charset="0"/>
              <a:buChar char="•"/>
            </a:pPr>
            <a:r>
              <a:rPr lang="en-US" sz="2400" b="0" i="0">
                <a:solidFill>
                  <a:srgbClr val="FFFFFF"/>
                </a:solidFill>
                <a:effectLst/>
                <a:latin typeface="+mn-lt"/>
              </a:rPr>
              <a:t>The variables and their relationships.</a:t>
            </a:r>
          </a:p>
          <a:p>
            <a:pPr algn="l" fontAlgn="base">
              <a:buFont typeface="Arial" panose="020B0604020202020204" pitchFamily="34" charset="0"/>
              <a:buChar char="•"/>
            </a:pPr>
            <a:r>
              <a:rPr lang="en-US" sz="2400" b="0" i="0">
                <a:solidFill>
                  <a:srgbClr val="FFFFFF"/>
                </a:solidFill>
                <a:effectLst/>
                <a:latin typeface="+mn-lt"/>
              </a:rPr>
              <a:t>Finding out the important variables that can be</a:t>
            </a:r>
            <a:r>
              <a:rPr lang="en-US" b="0" i="0">
                <a:solidFill>
                  <a:srgbClr val="FFFFFF"/>
                </a:solidFill>
                <a:effectLst/>
                <a:latin typeface="urw-din"/>
              </a:rPr>
              <a:t> used in our problem.</a:t>
            </a:r>
          </a:p>
          <a:p>
            <a:pPr eaLnBrk="1" fontAlgn="auto" hangingPunct="1">
              <a:spcBef>
                <a:spcPts val="0"/>
              </a:spcBef>
              <a:spcAft>
                <a:spcPts val="0"/>
              </a:spcAft>
              <a:defRPr/>
            </a:pP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endParaRPr lang="en-US" sz="2800" b="1" i="0">
              <a:effectLst/>
              <a:latin typeface="+mn-lt"/>
            </a:endParaRPr>
          </a:p>
          <a:p>
            <a:pPr algn="ctr" eaLnBrk="1" fontAlgn="auto" hangingPunct="1">
              <a:spcBef>
                <a:spcPts val="0"/>
              </a:spcBef>
              <a:spcAft>
                <a:spcPts val="0"/>
              </a:spcAft>
              <a:defRPr/>
            </a:pPr>
            <a:r>
              <a:rPr lang="en-US" sz="2800" b="1" i="0">
                <a:effectLst/>
                <a:latin typeface="+mn-lt"/>
              </a:rPr>
              <a:t>Exploratory Data Analysis in R Programming</a:t>
            </a:r>
          </a:p>
          <a:p>
            <a:pPr algn="ctr" eaLnBrk="1" fontAlgn="auto" hangingPunct="1">
              <a:spcBef>
                <a:spcPts val="0"/>
              </a:spcBef>
              <a:spcAft>
                <a:spcPts val="0"/>
              </a:spcAft>
              <a:defRPr/>
            </a:pP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88</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675701" y="890499"/>
            <a:ext cx="11059100" cy="4061460"/>
          </a:xfrm>
          <a:prstGeom prst="rect">
            <a:avLst/>
          </a:prstGeom>
          <a:noFill/>
        </p:spPr>
        <p:txBody>
          <a:bodyPr wrap="square">
            <a:spAutoFit/>
          </a:bodyPr>
          <a:lstStyle/>
          <a:p>
            <a:pPr marL="342900" indent="-342900" algn="l" fontAlgn="base">
              <a:buFont typeface="Arial" panose="020B0604020202020204" pitchFamily="34" charset="0"/>
              <a:buChar char="•"/>
            </a:pPr>
            <a:r>
              <a:rPr lang="en-US" sz="2400" b="1">
                <a:sym typeface="+mn-ea"/>
              </a:rPr>
              <a:t>DESCRIPTION File</a:t>
            </a:r>
            <a:endParaRPr lang="en-US" sz="2400" b="1"/>
          </a:p>
          <a:p>
            <a:pPr lvl="1"/>
            <a:r>
              <a:rPr lang="en-US" sz="2400">
                <a:sym typeface="+mn-ea"/>
              </a:rPr>
              <a:t>The DESCRIPTION file is an essential part of an R package because it contains key metadata for the package that is used by repositories like CRAN and by R itself. </a:t>
            </a:r>
          </a:p>
          <a:p>
            <a:pPr marL="342900" lvl="0" indent="-342900">
              <a:buFont typeface="Arial" panose="020B0604020202020204" pitchFamily="34" charset="0"/>
              <a:buChar char="•"/>
            </a:pPr>
            <a:r>
              <a:rPr lang="en-US" sz="2400" b="1">
                <a:sym typeface="+mn-ea"/>
              </a:rPr>
              <a:t>In particular, this file contains the </a:t>
            </a:r>
            <a:endParaRPr lang="en-US" sz="2400" b="1"/>
          </a:p>
          <a:p>
            <a:pPr lvl="2"/>
            <a:r>
              <a:rPr lang="en-US" sz="2400">
                <a:sym typeface="+mn-ea"/>
              </a:rPr>
              <a:t>package name,</a:t>
            </a:r>
            <a:endParaRPr lang="en-US" sz="2400"/>
          </a:p>
          <a:p>
            <a:pPr lvl="2"/>
            <a:r>
              <a:rPr lang="en-US" sz="2400">
                <a:sym typeface="+mn-ea"/>
              </a:rPr>
              <a:t>the version number, </a:t>
            </a:r>
            <a:endParaRPr lang="en-US" sz="2400"/>
          </a:p>
          <a:p>
            <a:pPr lvl="2"/>
            <a:r>
              <a:rPr lang="en-US" sz="2400">
                <a:sym typeface="+mn-ea"/>
              </a:rPr>
              <a:t>the author and maintainer contact information, </a:t>
            </a:r>
            <a:endParaRPr lang="en-US" sz="2400"/>
          </a:p>
          <a:p>
            <a:pPr lvl="2"/>
            <a:r>
              <a:rPr lang="en-US" sz="2400">
                <a:sym typeface="+mn-ea"/>
              </a:rPr>
              <a:t>the license information, as well as any dependencies on other packages.</a:t>
            </a:r>
            <a:endParaRPr lang="en-US" sz="2400"/>
          </a:p>
          <a:p>
            <a:pPr algn="l" fontAlgn="base">
              <a:buFont typeface="Arial" panose="020B0604020202020204" pitchFamily="34" charset="0"/>
              <a:buChar char="•"/>
            </a:pPr>
            <a:r>
              <a:rPr lang="en-US" sz="2400" i="0">
                <a:solidFill>
                  <a:srgbClr val="FFFFFF"/>
                </a:solidFill>
                <a:effectLst/>
                <a:latin typeface="+mn-lt"/>
              </a:rPr>
              <a:t>Finding out the important variables that can be</a:t>
            </a:r>
            <a:r>
              <a:rPr lang="en-US" i="0">
                <a:solidFill>
                  <a:srgbClr val="FFFFFF"/>
                </a:solidFill>
                <a:effectLst/>
                <a:latin typeface="urw-din"/>
              </a:rPr>
              <a:t> used in our problem.</a:t>
            </a:r>
          </a:p>
          <a:p>
            <a:pPr eaLnBrk="1" fontAlgn="auto" hangingPunct="1">
              <a:spcBef>
                <a:spcPts val="0"/>
              </a:spcBef>
              <a:spcAft>
                <a:spcPts val="0"/>
              </a:spcAft>
              <a:defRPr/>
            </a:pP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sz="2800" b="1">
                <a:sym typeface="+mn-ea"/>
              </a:rPr>
              <a:t>Building of R Package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89</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r>
              <a:rPr lang="en-US" sz="2800" b="1">
                <a:sym typeface="+mn-ea"/>
              </a:rPr>
              <a:t>DESCRIPTION file for the mvtsplot package on CRAN</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Content Placeholder 5"/>
          <p:cNvPicPr>
            <a:picLocks noGrp="1" noChangeAspect="1"/>
          </p:cNvPicPr>
          <p:nvPr>
            <p:ph idx="1"/>
          </p:nvPr>
        </p:nvPicPr>
        <p:blipFill>
          <a:blip r:embed="rId4"/>
          <a:srcRect l="26933" t="51204" r="25259" b="15847"/>
          <a:stretch>
            <a:fillRect/>
          </a:stretch>
        </p:blipFill>
        <p:spPr>
          <a:xfrm>
            <a:off x="609600" y="1337945"/>
            <a:ext cx="11318875" cy="43884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A888537D-364D-9C41-9CF6-AA764773C781}" type="datetime1">
              <a:rPr lang="en-US" smtClean="0"/>
              <a:t>2/28/2025</a:t>
            </a:fld>
            <a:endParaRPr lang="en-US"/>
          </a:p>
        </p:txBody>
      </p:sp>
      <p:sp>
        <p:nvSpPr>
          <p:cNvPr id="5" name="Footer Placeholder 4"/>
          <p:cNvSpPr>
            <a:spLocks noGrp="1"/>
          </p:cNvSpPr>
          <p:nvPr>
            <p:ph type="ftr" sz="quarter" idx="11"/>
          </p:nvPr>
        </p:nvSpPr>
        <p:spPr>
          <a:xfrm>
            <a:off x="2895600" y="6356350"/>
            <a:ext cx="6477000" cy="501650"/>
          </a:xfrm>
        </p:spPr>
        <p:txBody>
          <a:bodyPr/>
          <a:lstStyle/>
          <a:p>
            <a:pPr>
              <a:defRPr/>
            </a:pPr>
            <a:r>
              <a:rPr lang="en-US" err="1"/>
              <a:t>Mr. Raj u  UNIT-2 ACSAI0617 Programming For Data Analytics</a:t>
            </a:r>
            <a:endParaRPr lang="en-US"/>
          </a:p>
        </p:txBody>
      </p:sp>
      <p:graphicFrame>
        <p:nvGraphicFramePr>
          <p:cNvPr id="12" name="Content Placeholder 6"/>
          <p:cNvGraphicFramePr>
            <a:graphicFrameLocks noGrp="1"/>
          </p:cNvGraphicFramePr>
          <p:nvPr>
            <p:ph idx="1"/>
          </p:nvPr>
        </p:nvGraphicFramePr>
        <p:xfrm>
          <a:off x="387350" y="1371600"/>
          <a:ext cx="11195050" cy="3230563"/>
        </p:xfrm>
        <a:graphic>
          <a:graphicData uri="http://schemas.openxmlformats.org/drawingml/2006/table">
            <a:tbl>
              <a:tblPr firstRow="1" firstCol="1" bandRow="1">
                <a:tableStyleId>{BDBED569-4797-4DF1-A0F4-6AAB3CD982D8}</a:tableStyleId>
              </a:tblPr>
              <a:tblGrid>
                <a:gridCol w="2031492">
                  <a:extLst>
                    <a:ext uri="{9D8B030D-6E8A-4147-A177-3AD203B41FA5}">
                      <a16:colId xmlns:a16="http://schemas.microsoft.com/office/drawing/2014/main" val="20000"/>
                    </a:ext>
                  </a:extLst>
                </a:gridCol>
                <a:gridCol w="7134098">
                  <a:extLst>
                    <a:ext uri="{9D8B030D-6E8A-4147-A177-3AD203B41FA5}">
                      <a16:colId xmlns:a16="http://schemas.microsoft.com/office/drawing/2014/main" val="20001"/>
                    </a:ext>
                  </a:extLst>
                </a:gridCol>
                <a:gridCol w="2029460">
                  <a:extLst>
                    <a:ext uri="{9D8B030D-6E8A-4147-A177-3AD203B41FA5}">
                      <a16:colId xmlns:a16="http://schemas.microsoft.com/office/drawing/2014/main" val="20002"/>
                    </a:ext>
                  </a:extLst>
                </a:gridCol>
              </a:tblGrid>
              <a:tr h="366047">
                <a:tc>
                  <a:txBody>
                    <a:bodyPr/>
                    <a:lstStyle/>
                    <a:p>
                      <a:pPr marL="0" marR="0" algn="just">
                        <a:lnSpc>
                          <a:spcPct val="115000"/>
                        </a:lnSpc>
                        <a:spcBef>
                          <a:spcPts val="0"/>
                        </a:spcBef>
                        <a:spcAft>
                          <a:spcPts val="0"/>
                        </a:spcAft>
                        <a:tabLst>
                          <a:tab pos="1533525" algn="l"/>
                        </a:tabLst>
                      </a:pPr>
                      <a:r>
                        <a:rPr lang="en-US" sz="1800">
                          <a:solidFill>
                            <a:schemeClr val="tx1"/>
                          </a:solidFill>
                          <a:effectLst/>
                        </a:rPr>
                        <a:t>UNIT-IV</a:t>
                      </a:r>
                      <a:endParaRPr lang="en-US" sz="18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76" marR="68576"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tab pos="1533525" algn="l"/>
                        </a:tabLst>
                        <a:defRPr/>
                      </a:pPr>
                      <a:r>
                        <a:rPr lang="en-US" sz="1800" b="1" kern="1200">
                          <a:solidFill>
                            <a:schemeClr val="tx1"/>
                          </a:solidFill>
                          <a:effectLst/>
                          <a:latin typeface="+mn-lt"/>
                          <a:ea typeface="+mn-ea"/>
                          <a:cs typeface="+mn-cs"/>
                        </a:rPr>
                        <a:t>INTRODUCTION TO TENSOR FLOW AND AI</a:t>
                      </a:r>
                      <a:endParaRPr lang="en-IN" sz="1800" b="1" kern="1200">
                        <a:solidFill>
                          <a:schemeClr val="tx1"/>
                        </a:solidFill>
                        <a:effectLst/>
                        <a:latin typeface="+mn-lt"/>
                        <a:ea typeface="+mn-ea"/>
                        <a:cs typeface="+mn-cs"/>
                      </a:endParaRPr>
                    </a:p>
                  </a:txBody>
                  <a:tcPr marL="68576" marR="68576" marT="0" marB="0"/>
                </a:tc>
                <a:tc>
                  <a:txBody>
                    <a:bodyPr/>
                    <a:lstStyle/>
                    <a:p>
                      <a:pPr marL="0" marR="0" algn="ctr">
                        <a:lnSpc>
                          <a:spcPct val="115000"/>
                        </a:lnSpc>
                        <a:spcBef>
                          <a:spcPts val="0"/>
                        </a:spcBef>
                        <a:spcAft>
                          <a:spcPts val="0"/>
                        </a:spcAft>
                        <a:tabLst>
                          <a:tab pos="1533525" algn="l"/>
                        </a:tabLst>
                      </a:pPr>
                      <a:r>
                        <a:rPr lang="en-US" sz="1600">
                          <a:solidFill>
                            <a:schemeClr val="tx1"/>
                          </a:solidFill>
                          <a:effectLst/>
                        </a:rPr>
                        <a:t>8 hours</a:t>
                      </a:r>
                      <a:endParaRPr lang="en-US" sz="12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76" marR="68576" marT="0" marB="0"/>
                </a:tc>
                <a:extLst>
                  <a:ext uri="{0D108BD9-81ED-4DB2-BD59-A6C34878D82A}">
                    <a16:rowId xmlns:a16="http://schemas.microsoft.com/office/drawing/2014/main" val="10000"/>
                  </a:ext>
                </a:extLst>
              </a:tr>
              <a:tr h="1310000">
                <a:tc gridSpan="3">
                  <a:txBody>
                    <a:bodyPr/>
                    <a:lstStyle/>
                    <a:p>
                      <a:pPr algn="just"/>
                      <a:r>
                        <a:rPr lang="en-US" sz="1800" b="0" i="0" u="none" strike="noStrike" kern="1200" baseline="0">
                          <a:solidFill>
                            <a:schemeClr val="tx1"/>
                          </a:solidFill>
                          <a:latin typeface="+mn-lt"/>
                          <a:ea typeface="+mn-ea"/>
                          <a:cs typeface="+mn-cs"/>
                        </a:rPr>
                        <a:t>Introduction, Using TensorFlow for AI Systems, Up and Running with TensorFlow, Understanding TensorFlow Basics, Convolutional Neural Networks, Working with Text and Sequences, and </a:t>
                      </a:r>
                      <a:r>
                        <a:rPr lang="en-US" sz="1800" b="0" i="0" u="none" strike="noStrike" kern="1200" baseline="0" err="1">
                          <a:solidFill>
                            <a:schemeClr val="tx1"/>
                          </a:solidFill>
                          <a:latin typeface="+mn-lt"/>
                          <a:ea typeface="+mn-ea"/>
                          <a:cs typeface="+mn-cs"/>
                        </a:rPr>
                        <a:t>TensorBoard</a:t>
                      </a:r>
                      <a:r>
                        <a:rPr lang="en-US" sz="1800" b="0" i="0" u="none" strike="noStrike" kern="1200" baseline="0">
                          <a:solidFill>
                            <a:schemeClr val="tx1"/>
                          </a:solidFill>
                          <a:latin typeface="+mn-lt"/>
                          <a:ea typeface="+mn-ea"/>
                          <a:cs typeface="+mn-cs"/>
                        </a:rPr>
                        <a:t> Visualization, Word Vectors, Advanced RNN, and Embedding Visualization. TensorFlow Abstractions and Simplifications, Queues, Threads, and Reading Data, Distributed TensorFlow, Exporting and Serving Models with TensorFlow.</a:t>
                      </a:r>
                      <a:endParaRPr lang="en-IN" sz="1600" b="0" kern="1200">
                        <a:solidFill>
                          <a:schemeClr val="tx1"/>
                        </a:solidFill>
                        <a:effectLst/>
                        <a:latin typeface="+mn-lt"/>
                        <a:ea typeface="+mn-ea"/>
                        <a:cs typeface="+mn-cs"/>
                      </a:endParaRPr>
                    </a:p>
                  </a:txBody>
                  <a:tcPr marL="68576" marR="68576"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366047">
                <a:tc>
                  <a:txBody>
                    <a:bodyPr/>
                    <a:lstStyle/>
                    <a:p>
                      <a:pPr marL="0" marR="0" algn="just">
                        <a:lnSpc>
                          <a:spcPct val="115000"/>
                        </a:lnSpc>
                        <a:spcBef>
                          <a:spcPts val="0"/>
                        </a:spcBef>
                        <a:spcAft>
                          <a:spcPts val="0"/>
                        </a:spcAft>
                        <a:tabLst>
                          <a:tab pos="1533525" algn="l"/>
                        </a:tabLst>
                      </a:pPr>
                      <a:r>
                        <a:rPr lang="en-US" sz="1800">
                          <a:solidFill>
                            <a:schemeClr val="tx1"/>
                          </a:solidFill>
                          <a:effectLst/>
                        </a:rPr>
                        <a:t>UNIT-V</a:t>
                      </a:r>
                      <a:endParaRPr lang="en-US" sz="180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76" marR="68576"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tab pos="1533525" algn="l"/>
                        </a:tabLst>
                        <a:defRPr/>
                      </a:pPr>
                      <a:r>
                        <a:rPr lang="en-IN" sz="1800" b="1" kern="1200">
                          <a:solidFill>
                            <a:schemeClr val="tx1"/>
                          </a:solidFill>
                          <a:effectLst/>
                          <a:latin typeface="+mn-lt"/>
                          <a:ea typeface="+mn-ea"/>
                          <a:cs typeface="+mn-cs"/>
                        </a:rPr>
                        <a:t>DEEP LEARNING WITH KERAS</a:t>
                      </a:r>
                      <a:endParaRPr lang="en-US" sz="1800" b="1" kern="1200">
                        <a:solidFill>
                          <a:schemeClr val="tx1"/>
                        </a:solidFill>
                        <a:effectLst/>
                        <a:latin typeface="+mn-lt"/>
                        <a:ea typeface="+mn-ea"/>
                        <a:cs typeface="+mn-cs"/>
                      </a:endParaRPr>
                    </a:p>
                  </a:txBody>
                  <a:tcPr marL="68576" marR="68576" marT="0" marB="0"/>
                </a:tc>
                <a:tc>
                  <a:txBody>
                    <a:bodyPr/>
                    <a:lstStyle/>
                    <a:p>
                      <a:pPr marL="0" marR="0" algn="ctr">
                        <a:lnSpc>
                          <a:spcPct val="115000"/>
                        </a:lnSpc>
                        <a:spcBef>
                          <a:spcPts val="0"/>
                        </a:spcBef>
                        <a:spcAft>
                          <a:spcPts val="0"/>
                        </a:spcAft>
                        <a:tabLst>
                          <a:tab pos="1533525" algn="l"/>
                        </a:tabLst>
                      </a:pPr>
                      <a:r>
                        <a:rPr lang="en-US" sz="1800" b="1" kern="1200">
                          <a:solidFill>
                            <a:schemeClr val="tx1"/>
                          </a:solidFill>
                          <a:effectLst/>
                          <a:latin typeface="+mn-lt"/>
                          <a:ea typeface="+mn-ea"/>
                          <a:cs typeface="+mn-cs"/>
                        </a:rPr>
                        <a:t>8 hours</a:t>
                      </a:r>
                    </a:p>
                  </a:txBody>
                  <a:tcPr marL="68576" marR="68576" marT="0" marB="0"/>
                </a:tc>
                <a:extLst>
                  <a:ext uri="{0D108BD9-81ED-4DB2-BD59-A6C34878D82A}">
                    <a16:rowId xmlns:a16="http://schemas.microsoft.com/office/drawing/2014/main" val="10002"/>
                  </a:ext>
                </a:extLst>
              </a:tr>
              <a:tr h="1188469">
                <a:tc gridSpan="3">
                  <a:txBody>
                    <a:bodyPr/>
                    <a:lstStyle/>
                    <a:p>
                      <a:pPr algn="just"/>
                      <a:r>
                        <a:rPr lang="en-US" sz="1800" b="0" i="0" u="none" strike="noStrike" kern="1200" baseline="0">
                          <a:solidFill>
                            <a:schemeClr val="tx1"/>
                          </a:solidFill>
                          <a:latin typeface="+mn-lt"/>
                          <a:ea typeface="+mn-ea"/>
                          <a:cs typeface="+mn-cs"/>
                        </a:rPr>
                        <a:t>Introducing Advanced Deep Learning with </a:t>
                      </a:r>
                      <a:r>
                        <a:rPr lang="en-US" sz="1800" b="0" i="0" u="none" strike="noStrike" kern="1200" baseline="0" err="1">
                          <a:solidFill>
                            <a:schemeClr val="tx1"/>
                          </a:solidFill>
                          <a:latin typeface="+mn-lt"/>
                          <a:ea typeface="+mn-ea"/>
                          <a:cs typeface="+mn-cs"/>
                        </a:rPr>
                        <a:t>Keras</a:t>
                      </a:r>
                      <a:r>
                        <a:rPr lang="en-US" sz="1800" b="0" i="0" u="none" strike="noStrike" kern="1200" baseline="0">
                          <a:solidFill>
                            <a:schemeClr val="tx1"/>
                          </a:solidFill>
                          <a:latin typeface="+mn-lt"/>
                          <a:ea typeface="+mn-ea"/>
                          <a:cs typeface="+mn-cs"/>
                        </a:rPr>
                        <a:t>, Deep Neural Networks, Autoencoders, Generative Adversarial </a:t>
                      </a:r>
                      <a:r>
                        <a:rPr lang="en-IN" sz="1800" b="0" i="0" u="none" strike="noStrike" kern="1200" baseline="0">
                          <a:solidFill>
                            <a:schemeClr val="tx1"/>
                          </a:solidFill>
                          <a:latin typeface="+mn-lt"/>
                          <a:ea typeface="+mn-ea"/>
                          <a:cs typeface="+mn-cs"/>
                        </a:rPr>
                        <a:t>Networks (GANs), Improved GANs, Disentangled Representation GANs, Cross-Domain GANs, Variational</a:t>
                      </a:r>
                    </a:p>
                    <a:p>
                      <a:pPr algn="just"/>
                      <a:r>
                        <a:rPr lang="en-US" sz="1800" b="0" i="0" u="none" strike="noStrike" kern="1200" baseline="0">
                          <a:solidFill>
                            <a:schemeClr val="tx1"/>
                          </a:solidFill>
                          <a:latin typeface="+mn-lt"/>
                          <a:ea typeface="+mn-ea"/>
                          <a:cs typeface="+mn-cs"/>
                        </a:rPr>
                        <a:t>Autoencoders (VAEs), Deep Reinforcement Learning, Policy Gradient Methods.</a:t>
                      </a:r>
                      <a:endParaRPr lang="en-US" sz="1600" b="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76" marR="68576"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bl>
          </a:graphicData>
        </a:graphic>
      </p:graphicFrame>
      <p:sp>
        <p:nvSpPr>
          <p:cNvPr id="13336" name="Slide Number Placeholder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C97AE3E-12A1-944F-9B06-65310866655E}" type="slidenum">
              <a:rPr lang="en-US" altLang="en-US" sz="1200" smtClean="0">
                <a:solidFill>
                  <a:srgbClr val="898989"/>
                </a:solidFill>
              </a:rPr>
              <a:t>9</a:t>
            </a:fld>
            <a:endParaRPr lang="en-US" altLang="en-US" sz="1200">
              <a:solidFill>
                <a:srgbClr val="898989"/>
              </a:solidFill>
            </a:endParaRPr>
          </a:p>
        </p:txBody>
      </p:sp>
      <p:pic>
        <p:nvPicPr>
          <p:cNvPr id="13337" name="Picture 14" descr="NI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811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itle 1"/>
          <p:cNvSpPr txBox="1"/>
          <p:nvPr/>
        </p:nvSpPr>
        <p:spPr>
          <a:xfrm>
            <a:off x="1787525" y="1588"/>
            <a:ext cx="10404475" cy="885825"/>
          </a:xfrm>
          <a:prstGeom prst="rect">
            <a:avLst/>
          </a:prstGeom>
        </p:spPr>
        <p:style>
          <a:lnRef idx="1">
            <a:schemeClr val="accent5"/>
          </a:lnRef>
          <a:fillRef idx="2">
            <a:schemeClr val="accent5"/>
          </a:fillRef>
          <a:effectRef idx="1">
            <a:schemeClr val="accent5"/>
          </a:effectRef>
          <a:fontRef idx="minor">
            <a:schemeClr val="dk1"/>
          </a:fontRef>
        </p:style>
        <p:txBody>
          <a:bodyPr anchor="ctr">
            <a:normAutofit/>
          </a:bodyPr>
          <a:lstStyle/>
          <a:p>
            <a:pPr algn="ctr" eaLnBrk="1" fontAlgn="auto" hangingPunct="1">
              <a:lnSpc>
                <a:spcPct val="90000"/>
              </a:lnSpc>
              <a:spcAft>
                <a:spcPts val="0"/>
              </a:spcAft>
              <a:defRPr/>
            </a:pPr>
            <a:r>
              <a:rPr lang="en-US" sz="3200" b="1">
                <a:latin typeface="Times New Roman" panose="02020603050405020304" pitchFamily="18" charset="0"/>
                <a:cs typeface="Times New Roman" panose="02020603050405020304" pitchFamily="18" charset="0"/>
              </a:rPr>
              <a:t>  Syllabus</a:t>
            </a:r>
            <a:endParaRPr lang="en-IN"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90</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718881" y="847954"/>
            <a:ext cx="11059100" cy="3784600"/>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The NAMESPACE file specifies the interface to the package that is presented to the user.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This is done via a series of export() statements, which indicate which functions in the package are exported to the user.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Functions that are not exported cannot be called directly by the user (although see below).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In addition to exports, the NAMESPACE file also specifies what functions or packages are imported by the package. </a:t>
            </a:r>
            <a:endParaRPr lang="en-US" sz="2400"/>
          </a:p>
          <a:p>
            <a:pPr marL="342900" indent="-342900" eaLnBrk="1" fontAlgn="auto" hangingPunct="1">
              <a:spcBef>
                <a:spcPts val="0"/>
              </a:spcBef>
              <a:spcAft>
                <a:spcPts val="0"/>
              </a:spcAft>
              <a:buFont typeface="Arial" panose="020B0604020202020204" pitchFamily="34" charset="0"/>
              <a:buChar char="•"/>
              <a:defRPr/>
            </a:pPr>
            <a:r>
              <a:rPr lang="en-US" sz="2400">
                <a:sym typeface="+mn-ea"/>
              </a:rPr>
              <a:t>If your package depends on functions from another package, you must import them via the NAMESPACE file.</a:t>
            </a: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sz="2800">
                <a:sym typeface="+mn-ea"/>
              </a:rPr>
              <a:t>NAMESPACE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91</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718881" y="847954"/>
            <a:ext cx="11059100" cy="46037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a:t>
            </a: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sz="2800" b="1">
                <a:sym typeface="+mn-ea"/>
              </a:rPr>
              <a:t>NAMESPACE file for the mvtsplot package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Content Placeholder 5"/>
          <p:cNvPicPr>
            <a:picLocks noGrp="1" noChangeAspect="1"/>
          </p:cNvPicPr>
          <p:nvPr>
            <p:ph idx="1"/>
          </p:nvPr>
        </p:nvPicPr>
        <p:blipFill>
          <a:blip r:embed="rId4"/>
          <a:srcRect l="27073" t="46243" r="26933" b="25259"/>
          <a:stretch>
            <a:fillRect/>
          </a:stretch>
        </p:blipFill>
        <p:spPr>
          <a:xfrm>
            <a:off x="609600" y="1447800"/>
            <a:ext cx="11353165" cy="3957320"/>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92</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718881" y="847954"/>
            <a:ext cx="11059100" cy="46037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a:t>
            </a: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eaLnBrk="1" fontAlgn="auto" hangingPunct="1">
              <a:spcBef>
                <a:spcPts val="0"/>
              </a:spcBef>
              <a:spcAft>
                <a:spcPts val="0"/>
              </a:spcAft>
              <a:defRPr/>
            </a:pPr>
            <a:r>
              <a:rPr lang="en-US" sz="2800" b="1">
                <a:sym typeface="+mn-ea"/>
              </a:rPr>
              <a:t>Two types of import statements:</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p:txBody>
          <a:bodyPr/>
          <a:lstStyle/>
          <a:p>
            <a:r>
              <a:rPr lang="en-US" b="1">
                <a:sym typeface="+mn-ea"/>
              </a:rPr>
              <a:t>import()</a:t>
            </a:r>
            <a:r>
              <a:rPr lang="en-US">
                <a:sym typeface="+mn-ea"/>
              </a:rPr>
              <a:t>, simply takes a package name as an argument, and the interpretation is that all exported functions from that external package will be accessible to your package</a:t>
            </a:r>
            <a:endParaRPr lang="en-US"/>
          </a:p>
          <a:p>
            <a:endParaRPr lang="en-US"/>
          </a:p>
          <a:p>
            <a:r>
              <a:rPr lang="en-US" b="1">
                <a:sym typeface="+mn-ea"/>
              </a:rPr>
              <a:t>importFrom()</a:t>
            </a:r>
            <a:r>
              <a:rPr lang="en-US">
                <a:sym typeface="+mn-ea"/>
              </a:rPr>
              <a:t>, takes a package and a series of function names as arguments. This directive allows you to specify exactly which function you need from an external package. For example, this package imports the colorRampPalette() and gray() functions from the grDevices package.</a:t>
            </a:r>
            <a:endParaRPr lang="en-US"/>
          </a:p>
          <a:p>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93</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7" name="TextBox 6"/>
          <p:cNvSpPr txBox="1"/>
          <p:nvPr/>
        </p:nvSpPr>
        <p:spPr>
          <a:xfrm>
            <a:off x="718881" y="847954"/>
            <a:ext cx="11059100" cy="460375"/>
          </a:xfrm>
          <a:prstGeom prst="rect">
            <a:avLst/>
          </a:prstGeom>
          <a:noFill/>
        </p:spPr>
        <p:txBody>
          <a:bodyPr wrap="square">
            <a:spAutoFit/>
          </a:bodyPr>
          <a:lstStyle/>
          <a:p>
            <a:pPr marL="342900" indent="-342900" eaLnBrk="1" fontAlgn="auto" hangingPunct="1">
              <a:spcBef>
                <a:spcPts val="0"/>
              </a:spcBef>
              <a:spcAft>
                <a:spcPts val="0"/>
              </a:spcAft>
              <a:buFont typeface="Arial" panose="020B0604020202020204" pitchFamily="34" charset="0"/>
              <a:buChar char="•"/>
              <a:defRPr/>
            </a:pPr>
            <a:r>
              <a:rPr lang="en-US" sz="2400">
                <a:sym typeface="+mn-ea"/>
              </a:rPr>
              <a:t>.</a:t>
            </a:r>
            <a:endParaRPr lang="en-US">
              <a:solidFill>
                <a:prstClr val="black"/>
              </a:solidFill>
              <a:latin typeface="Calibri" panose="020F0502020204030204"/>
              <a:cs typeface="+mn-cs"/>
            </a:endParaRP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Namespace Function Notation</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a:sym typeface="+mn-ea"/>
              </a:rPr>
              <a:t>As you start to use many packages in R, the likelihood of two functions having the same name increases. </a:t>
            </a:r>
            <a:endParaRPr lang="en-US"/>
          </a:p>
          <a:p>
            <a:r>
              <a:rPr lang="en-US">
                <a:sym typeface="+mn-ea"/>
              </a:rPr>
              <a:t>For example, the commonly used </a:t>
            </a:r>
            <a:r>
              <a:rPr lang="en-US" b="1">
                <a:sym typeface="+mn-ea"/>
              </a:rPr>
              <a:t>dplyr </a:t>
            </a:r>
            <a:r>
              <a:rPr lang="en-US">
                <a:sym typeface="+mn-ea"/>
              </a:rPr>
              <a:t>package has a function named </a:t>
            </a:r>
            <a:r>
              <a:rPr lang="en-US" b="1">
                <a:sym typeface="+mn-ea"/>
              </a:rPr>
              <a:t>filter()</a:t>
            </a:r>
            <a:r>
              <a:rPr lang="en-US">
                <a:sym typeface="+mn-ea"/>
              </a:rPr>
              <a:t>, which is also the name of a function in the </a:t>
            </a:r>
            <a:r>
              <a:rPr lang="en-US" b="1">
                <a:sym typeface="+mn-ea"/>
              </a:rPr>
              <a:t>stats </a:t>
            </a:r>
            <a:r>
              <a:rPr lang="en-US">
                <a:sym typeface="+mn-ea"/>
              </a:rPr>
              <a:t>package. </a:t>
            </a:r>
            <a:endParaRPr lang="en-US"/>
          </a:p>
          <a:p>
            <a:r>
              <a:rPr lang="en-US">
                <a:sym typeface="+mn-ea"/>
              </a:rPr>
              <a:t>If one has both packages loaded (a more than likely scenario) how can one specific exactly which filter() function is called?</a:t>
            </a:r>
            <a:endParaRPr lang="en-US"/>
          </a:p>
          <a:p>
            <a:r>
              <a:rPr lang="en-US">
                <a:sym typeface="+mn-ea"/>
              </a:rPr>
              <a:t>In R, every function has a full name, which includes the package namespace as part of the name. This format is along the lines of</a:t>
            </a:r>
            <a:endParaRPr lang="en-US"/>
          </a:p>
        </p:txBody>
      </p:sp>
      <p:pic>
        <p:nvPicPr>
          <p:cNvPr id="6" name="Picture 5"/>
          <p:cNvPicPr>
            <a:picLocks noChangeAspect="1"/>
          </p:cNvPicPr>
          <p:nvPr/>
        </p:nvPicPr>
        <p:blipFill>
          <a:blip r:embed="rId4"/>
          <a:srcRect l="27307" t="71843" r="44391" b="23907"/>
          <a:stretch>
            <a:fillRect/>
          </a:stretch>
        </p:blipFill>
        <p:spPr>
          <a:xfrm>
            <a:off x="1474470" y="5552440"/>
            <a:ext cx="8554720" cy="722630"/>
          </a:xfrm>
          <a:prstGeom prst="rect">
            <a:avLst/>
          </a:prstGeom>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94</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Namespace Function Notation</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a:sym typeface="+mn-ea"/>
              </a:rPr>
              <a:t>For example, the filter() function from the dplyr package can be referenced as dplyr::filter(). </a:t>
            </a:r>
            <a:endParaRPr lang="en-US"/>
          </a:p>
          <a:p>
            <a:r>
              <a:rPr lang="en-US">
                <a:sym typeface="+mn-ea"/>
              </a:rPr>
              <a:t>It is possible to call functions that are not exported by package by using the namespace notation. The ::: operator can be used for this purpose, as in &lt;package name&gt;:::&lt;unexported function name&gt;. </a:t>
            </a:r>
            <a:endParaRPr lang="en-US"/>
          </a:p>
          <a:p>
            <a:r>
              <a:rPr lang="en-US">
                <a:sym typeface="+mn-ea"/>
              </a:rPr>
              <a:t>The use of the ::: operator is not allowed for packages that reside on CRAN.</a:t>
            </a:r>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95</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Loading and Attaching a Package Namespace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sz="2800" b="1">
                <a:sym typeface="+mn-ea"/>
              </a:rPr>
              <a:t>Loading:</a:t>
            </a:r>
            <a:r>
              <a:rPr lang="en-US" sz="2800">
                <a:sym typeface="+mn-ea"/>
              </a:rPr>
              <a:t> </a:t>
            </a:r>
            <a:endParaRPr lang="en-US" sz="2800"/>
          </a:p>
          <a:p>
            <a:pPr lvl="1"/>
            <a:r>
              <a:rPr lang="en-US" sz="2800">
                <a:sym typeface="+mn-ea"/>
              </a:rPr>
              <a:t>When package A imports the namespace of package B, package A loads the namespace of package B in order to gain access to the exported functions of package B. </a:t>
            </a:r>
            <a:endParaRPr lang="en-US" sz="2800"/>
          </a:p>
          <a:p>
            <a:pPr lvl="1"/>
            <a:r>
              <a:rPr lang="en-US" sz="2800">
                <a:sym typeface="+mn-ea"/>
              </a:rPr>
              <a:t>However, when the namespace of package B is loaded, it is only available to package A; it is not placed on the search list and is not visible to the user or to other packages.</a:t>
            </a:r>
            <a:endParaRPr lang="en-US" sz="2800"/>
          </a:p>
          <a:p>
            <a:pPr lvl="0"/>
            <a:r>
              <a:rPr lang="en-US" sz="2800" b="1">
                <a:sym typeface="+mn-ea"/>
              </a:rPr>
              <a:t>Attaching</a:t>
            </a:r>
          </a:p>
          <a:p>
            <a:pPr lvl="1"/>
            <a:r>
              <a:rPr lang="en-US" sz="2800">
                <a:sym typeface="+mn-ea"/>
              </a:rPr>
              <a:t>a package namespace places that namespace on the search list, making it visible to the user and to other packages. </a:t>
            </a:r>
            <a:endParaRPr lang="en-US" sz="2800"/>
          </a:p>
          <a:p>
            <a:pPr lvl="1"/>
            <a:r>
              <a:rPr lang="en-US" sz="2800">
                <a:sym typeface="+mn-ea"/>
              </a:rPr>
              <a:t>Sometimes this is needed because certain functions need to be made visible to the user and not just to a given package.</a:t>
            </a:r>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96</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Summary</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a:sym typeface="+mn-ea"/>
              </a:rPr>
              <a:t>R packages provide a convenient and standardized mechanism for distributing R code to a wide audience. </a:t>
            </a:r>
            <a:endParaRPr lang="en-US"/>
          </a:p>
          <a:p>
            <a:r>
              <a:rPr lang="en-US">
                <a:sym typeface="+mn-ea"/>
              </a:rPr>
              <a:t>As part of building an R package you design an interface to a collection of functions that users can access to make use of the functionality you provide. </a:t>
            </a:r>
            <a:endParaRPr lang="en-US"/>
          </a:p>
          <a:p>
            <a:r>
              <a:rPr lang="en-US">
                <a:sym typeface="+mn-ea"/>
              </a:rPr>
              <a:t>R packages are directories containing R code, documentation files, package metadata, and export/import information. </a:t>
            </a:r>
            <a:endParaRPr lang="en-US"/>
          </a:p>
          <a:p>
            <a:r>
              <a:rPr lang="en-US">
                <a:sym typeface="+mn-ea"/>
              </a:rPr>
              <a:t>Exported functions are functions that are accessible by the user; imported functions are functions in other packages that are used by your package.</a:t>
            </a:r>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97</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The devtools package</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a:sym typeface="+mn-ea"/>
              </a:rPr>
              <a:t>devtools is introduced by Hadley Wickham</a:t>
            </a:r>
            <a:endParaRPr lang="en-US"/>
          </a:p>
          <a:p>
            <a:r>
              <a:rPr lang="en-US">
                <a:sym typeface="+mn-ea"/>
              </a:rPr>
              <a:t>It includes a variety of functions that facilitate software development in R. </a:t>
            </a:r>
            <a:endParaRPr lang="en-US"/>
          </a:p>
          <a:p>
            <a:endParaRPr lang="en-US"/>
          </a:p>
          <a:p>
            <a:r>
              <a:rPr lang="en-US">
                <a:sym typeface="+mn-ea"/>
              </a:rPr>
              <a:t>key functions included in devtools </a:t>
            </a:r>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98</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2800" b="1">
                <a:sym typeface="+mn-ea"/>
              </a:rPr>
              <a:t>key functions included in devtools </a:t>
            </a:r>
            <a:endParaRPr lang="en-IN" sz="3200" b="1" kern="0">
              <a:solidFill>
                <a:prstClr val="black"/>
              </a:solidFill>
              <a:latin typeface="Calibri" panose="020F0502020204030204"/>
              <a:cs typeface="+mn-cs"/>
            </a:endParaRP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851535" y="1330960"/>
            <a:ext cx="10502265" cy="4846320"/>
          </a:xfrm>
        </p:spPr>
        <p:txBody>
          <a:bodyPr/>
          <a:lstStyle/>
          <a:p>
            <a:r>
              <a:rPr lang="en-US">
                <a:sym typeface="+mn-ea"/>
              </a:rPr>
              <a:t>devtools is introduced by Hadley Wickham</a:t>
            </a:r>
            <a:endParaRPr lang="en-US"/>
          </a:p>
          <a:p>
            <a:r>
              <a:rPr lang="en-US">
                <a:sym typeface="+mn-ea"/>
              </a:rPr>
              <a:t>It includes a variety of functions that facilitate software development in R. </a:t>
            </a:r>
            <a:endParaRPr lang="en-US"/>
          </a:p>
          <a:p>
            <a:endParaRPr lang="en-US"/>
          </a:p>
          <a:p>
            <a:r>
              <a:rPr lang="en-US">
                <a:sym typeface="+mn-ea"/>
              </a:rPr>
              <a:t>key functions included in devtools </a:t>
            </a:r>
            <a:endParaRPr lang="en-US"/>
          </a:p>
        </p:txBody>
      </p:sp>
      <p:pic>
        <p:nvPicPr>
          <p:cNvPr id="6" name="Content Placeholder 5"/>
          <p:cNvPicPr>
            <a:picLocks noChangeAspect="1"/>
          </p:cNvPicPr>
          <p:nvPr/>
        </p:nvPicPr>
        <p:blipFill>
          <a:blip r:embed="rId4"/>
          <a:srcRect l="20933" t="26178" r="24282" b="19305"/>
          <a:stretch>
            <a:fillRect/>
          </a:stretch>
        </p:blipFill>
        <p:spPr>
          <a:xfrm>
            <a:off x="990879" y="847601"/>
            <a:ext cx="10836910" cy="6066155"/>
          </a:xfrm>
          <a:prstGeom prst="rect">
            <a:avLst/>
          </a:prstGeom>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eaLnBrk="1" fontAlgn="auto" hangingPunct="1">
              <a:spcBef>
                <a:spcPts val="0"/>
              </a:spcBef>
              <a:spcAft>
                <a:spcPts val="0"/>
              </a:spcAft>
              <a:defRPr/>
            </a:pPr>
            <a:fld id="{4364EF58-DC04-6143-8C31-F7D381E9A7EC}" type="slidenum">
              <a:rPr lang="en-US">
                <a:solidFill>
                  <a:prstClr val="black">
                    <a:tint val="75000"/>
                  </a:prstClr>
                </a:solidFill>
                <a:latin typeface="Calibri" panose="020F0502020204030204"/>
                <a:cs typeface="+mn-cs"/>
              </a:rPr>
              <a:t>99</a:t>
            </a:fld>
            <a:endParaRPr lang="en-US">
              <a:solidFill>
                <a:prstClr val="black">
                  <a:tint val="75000"/>
                </a:prstClr>
              </a:solidFill>
              <a:latin typeface="Calibri" panose="020F0502020204030204"/>
              <a:cs typeface="+mn-cs"/>
            </a:endParaRPr>
          </a:p>
        </p:txBody>
      </p:sp>
      <p:sp>
        <p:nvSpPr>
          <p:cNvPr id="9" name="TextBox 8"/>
          <p:cNvSpPr txBox="1"/>
          <p:nvPr/>
        </p:nvSpPr>
        <p:spPr>
          <a:xfrm>
            <a:off x="990600" y="1931988"/>
            <a:ext cx="8818563" cy="368300"/>
          </a:xfrm>
          <a:prstGeom prst="rect">
            <a:avLst/>
          </a:prstGeom>
          <a:noFill/>
        </p:spPr>
        <p:txBody>
          <a:bodyPr>
            <a:spAutoFit/>
          </a:bodyPr>
          <a:lstStyle/>
          <a:p>
            <a:pPr eaLnBrk="1" fontAlgn="auto" hangingPunct="1">
              <a:spcBef>
                <a:spcPts val="0"/>
              </a:spcBef>
              <a:spcAft>
                <a:spcPts val="0"/>
              </a:spcAft>
              <a:defRPr/>
            </a:pPr>
            <a:r>
              <a:rPr lang="en-US">
                <a:solidFill>
                  <a:prstClr val="black"/>
                </a:solidFill>
                <a:latin typeface="Calibri" panose="020F0502020204030204"/>
                <a:cs typeface="+mn-cs"/>
              </a:rPr>
              <a:t>  </a:t>
            </a:r>
          </a:p>
        </p:txBody>
      </p:sp>
      <p:sp>
        <p:nvSpPr>
          <p:cNvPr id="3" name="Date Placeholder 2"/>
          <p:cNvSpPr>
            <a:spLocks noGrp="1"/>
          </p:cNvSpPr>
          <p:nvPr>
            <p:ph type="dt" sz="quarter" idx="10"/>
          </p:nvPr>
        </p:nvSpPr>
        <p:spPr/>
        <p:txBody>
          <a:bodyPr/>
          <a:lstStyle/>
          <a:p>
            <a:pPr>
              <a:defRPr/>
            </a:pPr>
            <a:fld id="{D5635563-4938-4D4F-A450-47CB4186EA4C}" type="datetime1">
              <a:rPr lang="en-US" smtClean="0"/>
              <a:t>2/28/2025</a:t>
            </a:fld>
            <a:endParaRPr lang="en-US"/>
          </a:p>
        </p:txBody>
      </p:sp>
      <p:sp>
        <p:nvSpPr>
          <p:cNvPr id="5" name="Footer Placeholder 4"/>
          <p:cNvSpPr>
            <a:spLocks noGrp="1"/>
          </p:cNvSpPr>
          <p:nvPr>
            <p:ph type="ftr" sz="quarter" idx="11"/>
          </p:nvPr>
        </p:nvSpPr>
        <p:spPr>
          <a:xfrm>
            <a:off x="2819400" y="6356350"/>
            <a:ext cx="6858000" cy="365125"/>
          </a:xfrm>
        </p:spPr>
        <p:txBody>
          <a:bodyPr/>
          <a:lstStyle/>
          <a:p>
            <a:pPr>
              <a:defRPr/>
            </a:pPr>
            <a:r>
              <a:rPr lang="en-US" err="1"/>
              <a:t>Mr. Raj u  UNIT-2 ACSAI0617 Programming For Data Analytics</a:t>
            </a:r>
            <a:endParaRPr lang="en-US"/>
          </a:p>
        </p:txBody>
      </p:sp>
      <p:sp>
        <p:nvSpPr>
          <p:cNvPr id="2" name="Title 1"/>
          <p:cNvSpPr txBox="1"/>
          <p:nvPr/>
        </p:nvSpPr>
        <p:spPr>
          <a:xfrm>
            <a:off x="1828800" y="22225"/>
            <a:ext cx="10363200" cy="6858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altLang="en-IN" sz="3200" b="1" kern="0">
                <a:solidFill>
                  <a:prstClr val="black"/>
                </a:solidFill>
                <a:latin typeface="Calibri" panose="020F0502020204030204"/>
                <a:cs typeface="+mn-cs"/>
              </a:rPr>
              <a:t>How to Create Package in R?</a:t>
            </a:r>
          </a:p>
        </p:txBody>
      </p:sp>
      <p:pic>
        <p:nvPicPr>
          <p:cNvPr id="80904" name="Picture 14" descr="NI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288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ontent Placeholder 7"/>
          <p:cNvSpPr>
            <a:spLocks noGrp="1"/>
          </p:cNvSpPr>
          <p:nvPr>
            <p:ph idx="1"/>
          </p:nvPr>
        </p:nvSpPr>
        <p:spPr>
          <a:xfrm>
            <a:off x="1219200" y="3048000"/>
            <a:ext cx="10502265" cy="862965"/>
          </a:xfrm>
        </p:spPr>
        <p:txBody>
          <a:bodyPr/>
          <a:lstStyle/>
          <a:p>
            <a:pPr marL="0" indent="0" algn="ctr">
              <a:buNone/>
            </a:pPr>
            <a:r>
              <a:rPr lang="en-US" altLang="en-IN" sz="4400" b="1" kern="0">
                <a:solidFill>
                  <a:prstClr val="black"/>
                </a:solidFill>
                <a:latin typeface="Calibri" panose="020F0502020204030204"/>
                <a:sym typeface="+mn-ea"/>
              </a:rPr>
              <a:t>How to Create Package in 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98E261568CBDA48BA196E1BBEA8702F" ma:contentTypeVersion="0" ma:contentTypeDescription="Create a new document." ma:contentTypeScope="" ma:versionID="db0c44b298aac3f42d1b0922537cb097">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317C000-9030-4BCB-B9A3-88F4F95C0E60}">
  <ds:schemaRefs/>
</ds:datastoreItem>
</file>

<file path=customXml/itemProps2.xml><?xml version="1.0" encoding="utf-8"?>
<ds:datastoreItem xmlns:ds="http://schemas.openxmlformats.org/officeDocument/2006/customXml" ds:itemID="{CEF9297C-D1A6-4B99-8D74-BE98D3AAFA97}">
  <ds:schemaRefs/>
</ds:datastoreItem>
</file>

<file path=customXml/itemProps3.xml><?xml version="1.0" encoding="utf-8"?>
<ds:datastoreItem xmlns:ds="http://schemas.openxmlformats.org/officeDocument/2006/customXml" ds:itemID="{A0C49A22-C058-42D2-9899-9979ED191DA9}"/>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134</Slides>
  <Notes>39</Notes>
  <HiddenSlides>0</HiddenSlides>
  <ScaleCrop>false</ScaleCrop>
  <HeadingPairs>
    <vt:vector size="4" baseType="variant">
      <vt:variant>
        <vt:lpstr>Theme</vt:lpstr>
      </vt:variant>
      <vt:variant>
        <vt:i4>2</vt:i4>
      </vt:variant>
      <vt:variant>
        <vt:lpstr>Slide Titles</vt:lpstr>
      </vt:variant>
      <vt:variant>
        <vt:i4>134</vt:i4>
      </vt:variant>
    </vt:vector>
  </HeadingPairs>
  <TitlesOfParts>
    <vt:vector size="136" baseType="lpstr">
      <vt:lpstr>Office Theme</vt:lpstr>
      <vt:lpstr>1_Office Theme</vt:lpstr>
      <vt:lpstr>  Noida Institute of Engineering and Technology, Greater Noida</vt:lpstr>
      <vt:lpstr>PowerPoint Presentation</vt:lpstr>
      <vt:lpstr>PowerPoint Presentation</vt:lpstr>
      <vt:lpstr>PowerPoint Presentation</vt:lpstr>
      <vt:lpstr>PowerPoint Presentation</vt:lpstr>
      <vt:lpstr>PowerPoint Presentation</vt:lpstr>
      <vt:lpstr>  Evaluation Scheme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End Semester Question Paper Templates (Offline Pattern/Online Pattern)</vt:lpstr>
      <vt:lpstr>End Semester Question Paper Templates (Offline Pattern/Online Pattern)</vt:lpstr>
      <vt:lpstr>End Semester Question Paper Templates (Offline Pattern/Online Pattern)</vt:lpstr>
      <vt:lpstr>End Semester Question Paper Templates (Offline Pattern/Online Pattern)</vt:lpstr>
      <vt:lpstr>End Semester Question Paper Templates (Offline Pattern/Online Pattern)</vt:lpstr>
      <vt:lpstr>End Semester Question Paper Templates (Offline Pattern/Online Pattern)</vt:lpstr>
      <vt:lpstr>End Semester Question Paper Templates (Offline Pattern/Online Pattern)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revision>2</cp:revision>
  <dcterms:created xsi:type="dcterms:W3CDTF">2006-08-16T00:00:00Z</dcterms:created>
  <dcterms:modified xsi:type="dcterms:W3CDTF">2025-02-28T17:37:32Z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51C416D88DF84583A482FA994E12E7A8_13</vt:lpwstr>
  </property>
  <property fmtid="{D5CDD505-2E9C-101B-9397-08002B2CF9AE}" pid="3" name="KSOProductBuildVer">
    <vt:lpwstr>1033-12.2.0.13431</vt:lpwstr>
  </property>
  <property fmtid="{D5CDD505-2E9C-101B-9397-08002B2CF9AE}" pid="4" name="ContentTypeId">
    <vt:lpwstr>0x010100B98E261568CBDA48BA196E1BBEA8702F</vt:lpwstr>
  </property>
</Properties>
</file>

<file path=docProps/thumbnail.jpeg>
</file>